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9" r:id="rId4"/>
  </p:sldMasterIdLst>
  <p:notesMasterIdLst>
    <p:notesMasterId r:id="rId54"/>
  </p:notesMasterIdLst>
  <p:handoutMasterIdLst>
    <p:handoutMasterId r:id="rId55"/>
  </p:handoutMasterIdLst>
  <p:sldIdLst>
    <p:sldId id="2145706637" r:id="rId5"/>
    <p:sldId id="2145706642" r:id="rId6"/>
    <p:sldId id="1033" r:id="rId7"/>
    <p:sldId id="2145706661" r:id="rId8"/>
    <p:sldId id="2145706662" r:id="rId9"/>
    <p:sldId id="2145706668" r:id="rId10"/>
    <p:sldId id="2145706669" r:id="rId11"/>
    <p:sldId id="2145706663" r:id="rId12"/>
    <p:sldId id="2145706650" r:id="rId13"/>
    <p:sldId id="2145706651" r:id="rId14"/>
    <p:sldId id="2145706652" r:id="rId15"/>
    <p:sldId id="2145706653" r:id="rId16"/>
    <p:sldId id="2145706654" r:id="rId17"/>
    <p:sldId id="2145706670" r:id="rId18"/>
    <p:sldId id="2145706703" r:id="rId19"/>
    <p:sldId id="2145706688" r:id="rId20"/>
    <p:sldId id="2145706674" r:id="rId21"/>
    <p:sldId id="2145706675" r:id="rId22"/>
    <p:sldId id="2145706676" r:id="rId23"/>
    <p:sldId id="2145706677" r:id="rId24"/>
    <p:sldId id="2145706704" r:id="rId25"/>
    <p:sldId id="2145706678" r:id="rId26"/>
    <p:sldId id="2145706689" r:id="rId27"/>
    <p:sldId id="2145706679" r:id="rId28"/>
    <p:sldId id="2145706680" r:id="rId29"/>
    <p:sldId id="2145706681" r:id="rId30"/>
    <p:sldId id="2145706682" r:id="rId31"/>
    <p:sldId id="2145706705" r:id="rId32"/>
    <p:sldId id="2145706683" r:id="rId33"/>
    <p:sldId id="2145706684" r:id="rId34"/>
    <p:sldId id="2145706685" r:id="rId35"/>
    <p:sldId id="2145706686" r:id="rId36"/>
    <p:sldId id="2145706687" r:id="rId37"/>
    <p:sldId id="2145706690" r:id="rId38"/>
    <p:sldId id="2145706691" r:id="rId39"/>
    <p:sldId id="2145706692" r:id="rId40"/>
    <p:sldId id="2145706693" r:id="rId41"/>
    <p:sldId id="2145706694" r:id="rId42"/>
    <p:sldId id="2145706695" r:id="rId43"/>
    <p:sldId id="2145706696" r:id="rId44"/>
    <p:sldId id="2145706697" r:id="rId45"/>
    <p:sldId id="2145706698" r:id="rId46"/>
    <p:sldId id="2145706699" r:id="rId47"/>
    <p:sldId id="2145706700" r:id="rId48"/>
    <p:sldId id="2145706702" r:id="rId49"/>
    <p:sldId id="2145706701" r:id="rId50"/>
    <p:sldId id="2145706706" r:id="rId51"/>
    <p:sldId id="2145706665" r:id="rId52"/>
    <p:sldId id="2145706666" r:id="rId53"/>
  </p:sldIdLst>
  <p:sldSz cx="12192000" cy="6858000"/>
  <p:notesSz cx="6858000" cy="9144000"/>
  <p:custDataLst>
    <p:tags r:id="rId5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ayouts" id="{488E0A91-8EC8-4254-9B9D-B822E7B72AE5}">
          <p14:sldIdLst>
            <p14:sldId id="2145706637"/>
            <p14:sldId id="2145706642"/>
          </p14:sldIdLst>
        </p14:section>
        <p14:section name="01 Executive Summary" id="{40C38458-3B6B-447C-8E2F-CA87C9771756}">
          <p14:sldIdLst>
            <p14:sldId id="1033"/>
          </p14:sldIdLst>
        </p14:section>
        <p14:section name="02 Introduction" id="{DD3E096C-4BB7-468B-A8F9-D8CE7C111367}">
          <p14:sldIdLst>
            <p14:sldId id="2145706661"/>
          </p14:sldIdLst>
        </p14:section>
        <p14:section name="03 Methodology" id="{C297DFD6-C800-4BD1-8587-0C3AA048A953}">
          <p14:sldIdLst>
            <p14:sldId id="2145706662"/>
            <p14:sldId id="2145706668"/>
            <p14:sldId id="2145706669"/>
            <p14:sldId id="2145706663"/>
            <p14:sldId id="2145706650"/>
            <p14:sldId id="2145706651"/>
            <p14:sldId id="2145706652"/>
            <p14:sldId id="2145706653"/>
            <p14:sldId id="2145706654"/>
            <p14:sldId id="2145706670"/>
          </p14:sldIdLst>
        </p14:section>
        <p14:section name="04 Results" id="{7EB43C17-7B95-40CC-B07E-ACE53397B75A}">
          <p14:sldIdLst>
            <p14:sldId id="2145706703"/>
            <p14:sldId id="2145706688"/>
            <p14:sldId id="2145706674"/>
            <p14:sldId id="2145706675"/>
            <p14:sldId id="2145706676"/>
            <p14:sldId id="2145706677"/>
            <p14:sldId id="2145706704"/>
            <p14:sldId id="2145706678"/>
            <p14:sldId id="2145706689"/>
            <p14:sldId id="2145706679"/>
            <p14:sldId id="2145706680"/>
            <p14:sldId id="2145706681"/>
            <p14:sldId id="2145706682"/>
            <p14:sldId id="2145706705"/>
            <p14:sldId id="2145706683"/>
            <p14:sldId id="2145706684"/>
            <p14:sldId id="2145706685"/>
            <p14:sldId id="2145706686"/>
            <p14:sldId id="2145706687"/>
            <p14:sldId id="2145706690"/>
            <p14:sldId id="2145706691"/>
            <p14:sldId id="2145706692"/>
            <p14:sldId id="2145706693"/>
            <p14:sldId id="2145706694"/>
            <p14:sldId id="2145706695"/>
            <p14:sldId id="2145706696"/>
            <p14:sldId id="2145706697"/>
            <p14:sldId id="2145706698"/>
            <p14:sldId id="2145706699"/>
            <p14:sldId id="2145706700"/>
          </p14:sldIdLst>
        </p14:section>
        <p14:section name="05 Conclusions" id="{5CF66A29-A6D5-466D-843F-754F7392E497}">
          <p14:sldIdLst>
            <p14:sldId id="2145706702"/>
            <p14:sldId id="2145706701"/>
          </p14:sldIdLst>
        </p14:section>
        <p14:section name="06 Appendix" id="{F3055773-E776-427D-86F7-B157A60B85D7}">
          <p14:sldIdLst>
            <p14:sldId id="2145706706"/>
            <p14:sldId id="2145706665"/>
            <p14:sldId id="2145706666"/>
          </p14:sldIdLst>
        </p14:section>
      </p14:sectionLst>
    </p:ext>
    <p:ext uri="{EFAFB233-063F-42B5-8137-9DF3F51BA10A}">
      <p15:sldGuideLst xmlns:p15="http://schemas.microsoft.com/office/powerpoint/2012/main">
        <p15:guide id="5" orient="horz" pos="2341" userDrawn="1">
          <p15:clr>
            <a:srgbClr val="A4A3A4"/>
          </p15:clr>
        </p15:guide>
        <p15:guide id="6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2936"/>
    <a:srgbClr val="61AFEF"/>
    <a:srgbClr val="FF0505"/>
    <a:srgbClr val="058A05"/>
    <a:srgbClr val="D69D68"/>
    <a:srgbClr val="0070AD"/>
    <a:srgbClr val="789865"/>
    <a:srgbClr val="F0F0F0"/>
    <a:srgbClr val="3A81A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5A1811-DFF2-43F5-A7A7-22A66EF04CEB}" v="373" dt="2022-04-03T12:58:18.3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7015" autoAdjust="0"/>
  </p:normalViewPr>
  <p:slideViewPr>
    <p:cSldViewPr snapToObjects="1">
      <p:cViewPr varScale="1">
        <p:scale>
          <a:sx n="86" d="100"/>
          <a:sy n="86" d="100"/>
        </p:scale>
        <p:origin x="557" y="58"/>
      </p:cViewPr>
      <p:guideLst>
        <p:guide orient="horz" pos="2341"/>
        <p:guide pos="3840"/>
      </p:guideLst>
    </p:cSldViewPr>
  </p:slideViewPr>
  <p:outlineViewPr>
    <p:cViewPr>
      <p:scale>
        <a:sx n="33" d="100"/>
        <a:sy n="33" d="100"/>
      </p:scale>
      <p:origin x="0" y="-3737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gs" Target="tags/tag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8B6225-3E94-4525-8747-A8CEEE07C4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sz="9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E33FD8-B984-44FE-83F0-5C989EE624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C988DC-9DE3-4390-97AB-D61B85DACE57}" type="datetimeFigureOut">
              <a:rPr lang="pt-PT" sz="900" smtClean="0"/>
              <a:pPr/>
              <a:t>05/06/2023</a:t>
            </a:fld>
            <a:endParaRPr lang="pt-PT" sz="9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D1E4F-EFF7-4551-A0B7-35D2A74F4F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sz="9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3F35C8-35E9-48DD-971F-B2366CC5B7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90BF9-40D8-49B5-87EF-599BB2C7EE93}" type="slidenum">
              <a:rPr lang="pt-PT" sz="900" smtClean="0"/>
              <a:pPr/>
              <a:t>‹Nº›</a:t>
            </a:fld>
            <a:endParaRPr lang="pt-PT" sz="900"/>
          </a:p>
        </p:txBody>
      </p:sp>
    </p:spTree>
    <p:extLst>
      <p:ext uri="{BB962C8B-B14F-4D97-AF65-F5344CB8AC3E}">
        <p14:creationId xmlns:p14="http://schemas.microsoft.com/office/powerpoint/2010/main" val="36093076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900"/>
            </a:lvl1pPr>
          </a:lstStyle>
          <a:p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900"/>
            </a:lvl1pPr>
          </a:lstStyle>
          <a:p>
            <a:fld id="{0835B8F7-DAC4-4931-8AED-4356A8B2FD64}" type="datetimeFigureOut">
              <a:rPr lang="pt-BR" smtClean="0"/>
              <a:pPr/>
              <a:t>05/06/2023</a:t>
            </a:fld>
            <a:endParaRPr lang="pt-BR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Insert comments</a:t>
            </a:r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/>
            </a:lvl1pPr>
          </a:lstStyle>
          <a:p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/>
            </a:lvl1pPr>
          </a:lstStyle>
          <a:p>
            <a:fld id="{C0696B5C-12A0-4042-B4D0-BD3B9A4F58C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338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96B5C-12A0-4042-B4D0-BD3B9A4F58C6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2259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96B5C-12A0-4042-B4D0-BD3B9A4F58C6}" type="slidenum">
              <a:rPr lang="pt-BR" smtClean="0"/>
              <a:pPr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468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9046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980517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33280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485086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71659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809036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803915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200060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542411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2">
    <p:bg bwMode="auto"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0D51B9-A61A-4FDC-9E0F-E2A63E0E9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03838" y="0"/>
            <a:ext cx="6888162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Insert picture, edit alt text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93129"/>
            <a:ext cx="11386134" cy="2215991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80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5469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dark gre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6BB52B-0C5D-4023-89D5-282E9A52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0850DA69-657E-41C3-B340-B16C354CA1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11406187" cy="49514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accent5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7620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983910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light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89E73A-8AF6-4995-85C4-948312F9A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E7C5D7A7-45E9-4756-B28B-644907783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1447800"/>
            <a:ext cx="11406188" cy="4951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63709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3 colum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4515F3-E20E-47CC-8314-0A030AB3D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3" y="1327151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71047" y="1327150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71047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30755" y="1327150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30755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50576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339007"/>
            <a:ext cx="11386134" cy="2031325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100000"/>
              </a:lnSpc>
              <a:defRPr sz="66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242574"/>
            <a:ext cx="11379200" cy="307777"/>
          </a:xfrm>
        </p:spPr>
        <p:txBody>
          <a:bodyPr wrap="square" lIns="36000" tIns="0" rIns="36000">
            <a:sp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3976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3 Full Pictu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3678123"/>
            <a:ext cx="11386134" cy="830997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60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0586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2EBDB0D-AC97-40F0-9DD9-F997B008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4749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F36F-3194-40C1-BFCB-D2FC8CB29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388188"/>
            <a:ext cx="4323035" cy="2392740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Oval 20">
            <a:extLst>
              <a:ext uri="{FF2B5EF4-FFF2-40B4-BE49-F238E27FC236}">
                <a16:creationId xmlns:a16="http://schemas.microsoft.com/office/drawing/2014/main" id="{0B27F5C5-C656-4F2F-9EEE-B93F6E79E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27637" y="711496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811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C41C771-7ED2-45AF-884F-E0E275C6B3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498013" y="1040484"/>
            <a:ext cx="863263" cy="4827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lvl1pPr algn="ctr">
              <a:defRPr sz="3600" b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Nº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A82ADF8-12C7-4D27-8457-7F3D1C93EB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87432" y="518014"/>
            <a:ext cx="4020458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0">
                <a:solidFill>
                  <a:srgbClr val="0070A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E18CF815-87D3-425A-8169-07DAC599615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87433" y="936969"/>
            <a:ext cx="4020458" cy="11776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Oval 20">
            <a:extLst>
              <a:ext uri="{FF2B5EF4-FFF2-40B4-BE49-F238E27FC236}">
                <a16:creationId xmlns:a16="http://schemas.microsoft.com/office/drawing/2014/main" id="{71209714-A86B-492A-AC18-2DBD1D17E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27637" y="2656077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590A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CDF667B-1AA2-4981-B115-B40754E318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98013" y="2996221"/>
            <a:ext cx="863263" cy="4827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lvl1pPr algn="ctr">
              <a:defRPr sz="3600" b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Nº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49B542E-285C-4837-B671-696E4DC001E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87432" y="2563381"/>
            <a:ext cx="4020458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0">
                <a:solidFill>
                  <a:srgbClr val="0070A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9A45E63-A970-497F-9E53-8D389A8457F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787433" y="2982336"/>
            <a:ext cx="4020458" cy="11776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Oval 20">
            <a:extLst>
              <a:ext uri="{FF2B5EF4-FFF2-40B4-BE49-F238E27FC236}">
                <a16:creationId xmlns:a16="http://schemas.microsoft.com/office/drawing/2014/main" id="{F88C0E2C-E612-44EC-9013-AD68C65B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27637" y="4780395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A600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A411BF5D-81E9-4AC1-AE6D-53DC26B2ECA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498013" y="5107841"/>
            <a:ext cx="863263" cy="4827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lvl1pPr algn="ctr">
              <a:defRPr sz="3600" b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Nº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2676D57-7318-4038-8625-151D4DD857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787432" y="4647262"/>
            <a:ext cx="4020458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0">
                <a:solidFill>
                  <a:srgbClr val="0070A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9AB98D4C-7485-4468-A517-B5B92B48F38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787433" y="5066217"/>
            <a:ext cx="4020458" cy="11776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990504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27349" y="0"/>
            <a:ext cx="11125236" cy="11049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0" name="Picture Placeholder 47">
            <a:extLst>
              <a:ext uri="{FF2B5EF4-FFF2-40B4-BE49-F238E27FC236}">
                <a16:creationId xmlns:a16="http://schemas.microsoft.com/office/drawing/2014/main" id="{51CA337D-4B25-44C1-847A-AC0D74277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192909"/>
            <a:ext cx="5591944" cy="526042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fr-FR"/>
              <a:t>Cliquez sur l'icône pour ajouter une image</a:t>
            </a:r>
            <a:endParaRPr lang="pt-PT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3E908611-FBB7-4987-BE0F-F09EAF1FFC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00059" y="119290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306025B9-0362-4974-8920-7C764289CB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0059" y="186504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insert text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57644F2-F28D-4087-B791-1E7F26C4AD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0059" y="253718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5F62A33-F672-4099-9B72-9B2267F22A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0059" y="320932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72FF6EE1-C46D-4DEB-A508-49B5101CF2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00059" y="388146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931D06D9-EA9B-42A0-81EE-D669D6CA5F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00059" y="455360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FEA829A-6217-4965-B7BD-6BC37F7849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00059" y="522574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E05DDB93-91CA-4BAF-9D63-E4134B435D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00059" y="589788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</p:spTree>
    <p:extLst>
      <p:ext uri="{BB962C8B-B14F-4D97-AF65-F5344CB8AC3E}">
        <p14:creationId xmlns:p14="http://schemas.microsoft.com/office/powerpoint/2010/main" val="140979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A66D25-366C-4142-B5D9-9A4107D8B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9A63D1-B6C5-4F10-ABD1-7445EB2D8ADC}"/>
              </a:ext>
            </a:extLst>
          </p:cNvPr>
          <p:cNvSpPr/>
          <p:nvPr userDrawn="1"/>
        </p:nvSpPr>
        <p:spPr>
          <a:xfrm>
            <a:off x="407988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E9BC27-7262-47DA-99EA-4AB1F52A8C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5016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1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E24DC023-E500-4824-A661-003A568299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5015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9DEBB0-4052-42E9-B8A1-20FEA957F747}"/>
              </a:ext>
            </a:extLst>
          </p:cNvPr>
          <p:cNvSpPr/>
          <p:nvPr userDrawn="1"/>
        </p:nvSpPr>
        <p:spPr>
          <a:xfrm>
            <a:off x="4333875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EBBF7568-EC18-40A1-B3C2-1E64D0BFDE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0903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336B7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1037A2D-940F-4255-984B-C4A7AABBB72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650903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0917E2-630D-4941-BA4B-7EB65D4A7850}"/>
              </a:ext>
            </a:extLst>
          </p:cNvPr>
          <p:cNvSpPr/>
          <p:nvPr userDrawn="1"/>
        </p:nvSpPr>
        <p:spPr>
          <a:xfrm>
            <a:off x="8259763" y="2406300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C0A1379-EE65-47B3-B113-45D1ED574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76791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BA2980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849E3D5-EF9E-46F2-9C73-58806A392B3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576791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67796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white Pi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47484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blue Pi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7229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621749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910764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030758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932940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033017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342039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565494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732E38FE-DE2D-03D2-5419-6D5FF9BC9944}"/>
              </a:ext>
            </a:extLst>
          </p:cNvPr>
          <p:cNvSpPr/>
          <p:nvPr userDrawn="1"/>
        </p:nvSpPr>
        <p:spPr>
          <a:xfrm>
            <a:off x="404813" y="6517871"/>
            <a:ext cx="341084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0" dirty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IBM Applied Data Science Capstone  |  Daniel Barnes  |  2022</a:t>
            </a:r>
          </a:p>
        </p:txBody>
      </p:sp>
      <p:sp>
        <p:nvSpPr>
          <p:cNvPr id="12" name="Retângulo 43">
            <a:extLst>
              <a:ext uri="{FF2B5EF4-FFF2-40B4-BE49-F238E27FC236}">
                <a16:creationId xmlns:a16="http://schemas.microsoft.com/office/drawing/2014/main" id="{1DD4A25C-F9B4-9514-D2F3-5C3EBDB1EBE6}"/>
              </a:ext>
            </a:extLst>
          </p:cNvPr>
          <p:cNvSpPr/>
          <p:nvPr userDrawn="1"/>
        </p:nvSpPr>
        <p:spPr>
          <a:xfrm>
            <a:off x="11744128" y="6517658"/>
            <a:ext cx="229263" cy="21544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pPr algn="r"/>
              <a:t>‹Nº›</a:t>
            </a:fld>
            <a:endParaRPr lang="en-US" sz="800" dirty="0">
              <a:solidFill>
                <a:srgbClr val="A6A6A6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3606B258-D81F-F24C-C9A4-4036F3240B93}"/>
              </a:ext>
            </a:extLst>
          </p:cNvPr>
          <p:cNvSpPr/>
          <p:nvPr userDrawn="1"/>
        </p:nvSpPr>
        <p:spPr>
          <a:xfrm>
            <a:off x="11744128" y="6517658"/>
            <a:ext cx="229263" cy="21544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pPr algn="r"/>
              <a:t>‹Nº›</a:t>
            </a:fld>
            <a:endParaRPr lang="en-US" sz="800" dirty="0">
              <a:solidFill>
                <a:srgbClr val="A6A6A6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oupe 423">
            <a:extLst>
              <a:ext uri="{FF2B5EF4-FFF2-40B4-BE49-F238E27FC236}">
                <a16:creationId xmlns:a16="http://schemas.microsoft.com/office/drawing/2014/main" id="{3A080A22-B448-FC42-AC9D-28ADB23B680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352585" y="269452"/>
            <a:ext cx="674150" cy="633600"/>
            <a:chOff x="1661393" y="5291640"/>
            <a:chExt cx="913245" cy="858313"/>
          </a:xfrm>
        </p:grpSpPr>
        <p:sp>
          <p:nvSpPr>
            <p:cNvPr id="17" name="Freeform 41">
              <a:extLst>
                <a:ext uri="{FF2B5EF4-FFF2-40B4-BE49-F238E27FC236}">
                  <a16:creationId xmlns:a16="http://schemas.microsoft.com/office/drawing/2014/main" id="{49FBE62F-A33D-432F-C502-84720CF6C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393" y="5291640"/>
              <a:ext cx="913245" cy="858313"/>
            </a:xfrm>
            <a:custGeom>
              <a:avLst/>
              <a:gdLst>
                <a:gd name="T0" fmla="*/ 51 w 440"/>
                <a:gd name="T1" fmla="*/ 298 h 410"/>
                <a:gd name="T2" fmla="*/ 128 w 440"/>
                <a:gd name="T3" fmla="*/ 48 h 410"/>
                <a:gd name="T4" fmla="*/ 389 w 440"/>
                <a:gd name="T5" fmla="*/ 122 h 410"/>
                <a:gd name="T6" fmla="*/ 307 w 440"/>
                <a:gd name="T7" fmla="*/ 362 h 410"/>
                <a:gd name="T8" fmla="*/ 51 w 440"/>
                <a:gd name="T9" fmla="*/ 298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410">
                  <a:moveTo>
                    <a:pt x="51" y="298"/>
                  </a:moveTo>
                  <a:cubicBezTo>
                    <a:pt x="0" y="209"/>
                    <a:pt x="34" y="97"/>
                    <a:pt x="128" y="48"/>
                  </a:cubicBezTo>
                  <a:cubicBezTo>
                    <a:pt x="221" y="0"/>
                    <a:pt x="338" y="33"/>
                    <a:pt x="389" y="122"/>
                  </a:cubicBezTo>
                  <a:cubicBezTo>
                    <a:pt x="440" y="212"/>
                    <a:pt x="401" y="313"/>
                    <a:pt x="307" y="362"/>
                  </a:cubicBezTo>
                  <a:cubicBezTo>
                    <a:pt x="214" y="410"/>
                    <a:pt x="102" y="388"/>
                    <a:pt x="51" y="298"/>
                  </a:cubicBezTo>
                </a:path>
              </a:pathLst>
            </a:custGeom>
            <a:noFill/>
            <a:ln>
              <a:noFill/>
            </a:ln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600" dirty="0">
                <a:solidFill>
                  <a:srgbClr val="000000"/>
                </a:solidFill>
                <a:latin typeface="Verdana"/>
              </a:endParaRPr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56D086E6-2D31-0544-1AF4-CF1D493E4194}"/>
                </a:ext>
              </a:extLst>
            </p:cNvPr>
            <p:cNvSpPr>
              <a:spLocks noEditPoints="1"/>
            </p:cNvSpPr>
            <p:nvPr/>
          </p:nvSpPr>
          <p:spPr bwMode="auto">
            <a:xfrm rot="1325401">
              <a:off x="1979933" y="5459413"/>
              <a:ext cx="276400" cy="562730"/>
            </a:xfrm>
            <a:custGeom>
              <a:avLst/>
              <a:gdLst>
                <a:gd name="T0" fmla="*/ 202 w 402"/>
                <a:gd name="T1" fmla="*/ 814 h 814"/>
                <a:gd name="T2" fmla="*/ 179 w 402"/>
                <a:gd name="T3" fmla="*/ 751 h 814"/>
                <a:gd name="T4" fmla="*/ 163 w 402"/>
                <a:gd name="T5" fmla="*/ 706 h 814"/>
                <a:gd name="T6" fmla="*/ 173 w 402"/>
                <a:gd name="T7" fmla="*/ 683 h 814"/>
                <a:gd name="T8" fmla="*/ 202 w 402"/>
                <a:gd name="T9" fmla="*/ 699 h 814"/>
                <a:gd name="T10" fmla="*/ 230 w 402"/>
                <a:gd name="T11" fmla="*/ 683 h 814"/>
                <a:gd name="T12" fmla="*/ 241 w 402"/>
                <a:gd name="T13" fmla="*/ 706 h 814"/>
                <a:gd name="T14" fmla="*/ 225 w 402"/>
                <a:gd name="T15" fmla="*/ 751 h 814"/>
                <a:gd name="T16" fmla="*/ 202 w 402"/>
                <a:gd name="T17" fmla="*/ 814 h 814"/>
                <a:gd name="T18" fmla="*/ 353 w 402"/>
                <a:gd name="T19" fmla="*/ 683 h 814"/>
                <a:gd name="T20" fmla="*/ 285 w 402"/>
                <a:gd name="T21" fmla="*/ 628 h 814"/>
                <a:gd name="T22" fmla="*/ 308 w 402"/>
                <a:gd name="T23" fmla="*/ 494 h 814"/>
                <a:gd name="T24" fmla="*/ 353 w 402"/>
                <a:gd name="T25" fmla="*/ 683 h 814"/>
                <a:gd name="T26" fmla="*/ 50 w 402"/>
                <a:gd name="T27" fmla="*/ 683 h 814"/>
                <a:gd name="T28" fmla="*/ 98 w 402"/>
                <a:gd name="T29" fmla="*/ 492 h 814"/>
                <a:gd name="T30" fmla="*/ 119 w 402"/>
                <a:gd name="T31" fmla="*/ 628 h 814"/>
                <a:gd name="T32" fmla="*/ 50 w 402"/>
                <a:gd name="T33" fmla="*/ 683 h 814"/>
                <a:gd name="T34" fmla="*/ 213 w 402"/>
                <a:gd name="T35" fmla="*/ 646 h 814"/>
                <a:gd name="T36" fmla="*/ 213 w 402"/>
                <a:gd name="T37" fmla="*/ 505 h 814"/>
                <a:gd name="T38" fmla="*/ 202 w 402"/>
                <a:gd name="T39" fmla="*/ 482 h 814"/>
                <a:gd name="T40" fmla="*/ 190 w 402"/>
                <a:gd name="T41" fmla="*/ 505 h 814"/>
                <a:gd name="T42" fmla="*/ 190 w 402"/>
                <a:gd name="T43" fmla="*/ 646 h 814"/>
                <a:gd name="T44" fmla="*/ 157 w 402"/>
                <a:gd name="T45" fmla="*/ 646 h 814"/>
                <a:gd name="T46" fmla="*/ 94 w 402"/>
                <a:gd name="T47" fmla="*/ 189 h 814"/>
                <a:gd name="T48" fmla="*/ 202 w 402"/>
                <a:gd name="T49" fmla="*/ 0 h 814"/>
                <a:gd name="T50" fmla="*/ 310 w 402"/>
                <a:gd name="T51" fmla="*/ 189 h 814"/>
                <a:gd name="T52" fmla="*/ 247 w 402"/>
                <a:gd name="T53" fmla="*/ 646 h 814"/>
                <a:gd name="T54" fmla="*/ 213 w 402"/>
                <a:gd name="T55" fmla="*/ 646 h 814"/>
                <a:gd name="T56" fmla="*/ 202 w 402"/>
                <a:gd name="T57" fmla="*/ 120 h 814"/>
                <a:gd name="T58" fmla="*/ 154 w 402"/>
                <a:gd name="T59" fmla="*/ 167 h 814"/>
                <a:gd name="T60" fmla="*/ 202 w 402"/>
                <a:gd name="T61" fmla="*/ 215 h 814"/>
                <a:gd name="T62" fmla="*/ 249 w 402"/>
                <a:gd name="T63" fmla="*/ 167 h 814"/>
                <a:gd name="T64" fmla="*/ 202 w 402"/>
                <a:gd name="T65" fmla="*/ 120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2" h="814">
                  <a:moveTo>
                    <a:pt x="202" y="814"/>
                  </a:moveTo>
                  <a:cubicBezTo>
                    <a:pt x="195" y="792"/>
                    <a:pt x="186" y="770"/>
                    <a:pt x="179" y="751"/>
                  </a:cubicBezTo>
                  <a:cubicBezTo>
                    <a:pt x="171" y="732"/>
                    <a:pt x="163" y="713"/>
                    <a:pt x="163" y="706"/>
                  </a:cubicBezTo>
                  <a:cubicBezTo>
                    <a:pt x="163" y="697"/>
                    <a:pt x="167" y="689"/>
                    <a:pt x="173" y="683"/>
                  </a:cubicBezTo>
                  <a:cubicBezTo>
                    <a:pt x="178" y="692"/>
                    <a:pt x="189" y="699"/>
                    <a:pt x="202" y="699"/>
                  </a:cubicBezTo>
                  <a:cubicBezTo>
                    <a:pt x="214" y="699"/>
                    <a:pt x="225" y="692"/>
                    <a:pt x="230" y="683"/>
                  </a:cubicBezTo>
                  <a:cubicBezTo>
                    <a:pt x="237" y="689"/>
                    <a:pt x="241" y="697"/>
                    <a:pt x="241" y="706"/>
                  </a:cubicBezTo>
                  <a:cubicBezTo>
                    <a:pt x="241" y="713"/>
                    <a:pt x="233" y="732"/>
                    <a:pt x="225" y="751"/>
                  </a:cubicBezTo>
                  <a:cubicBezTo>
                    <a:pt x="217" y="770"/>
                    <a:pt x="208" y="792"/>
                    <a:pt x="202" y="814"/>
                  </a:cubicBezTo>
                  <a:close/>
                  <a:moveTo>
                    <a:pt x="353" y="683"/>
                  </a:moveTo>
                  <a:cubicBezTo>
                    <a:pt x="335" y="657"/>
                    <a:pt x="312" y="638"/>
                    <a:pt x="285" y="628"/>
                  </a:cubicBezTo>
                  <a:cubicBezTo>
                    <a:pt x="290" y="600"/>
                    <a:pt x="299" y="550"/>
                    <a:pt x="308" y="494"/>
                  </a:cubicBezTo>
                  <a:cubicBezTo>
                    <a:pt x="351" y="532"/>
                    <a:pt x="402" y="600"/>
                    <a:pt x="353" y="683"/>
                  </a:cubicBezTo>
                  <a:close/>
                  <a:moveTo>
                    <a:pt x="50" y="683"/>
                  </a:moveTo>
                  <a:cubicBezTo>
                    <a:pt x="0" y="597"/>
                    <a:pt x="60" y="526"/>
                    <a:pt x="98" y="492"/>
                  </a:cubicBezTo>
                  <a:cubicBezTo>
                    <a:pt x="107" y="548"/>
                    <a:pt x="115" y="599"/>
                    <a:pt x="119" y="628"/>
                  </a:cubicBezTo>
                  <a:cubicBezTo>
                    <a:pt x="92" y="638"/>
                    <a:pt x="69" y="657"/>
                    <a:pt x="50" y="683"/>
                  </a:cubicBezTo>
                  <a:close/>
                  <a:moveTo>
                    <a:pt x="213" y="646"/>
                  </a:moveTo>
                  <a:cubicBezTo>
                    <a:pt x="213" y="505"/>
                    <a:pt x="213" y="505"/>
                    <a:pt x="213" y="505"/>
                  </a:cubicBezTo>
                  <a:cubicBezTo>
                    <a:pt x="202" y="482"/>
                    <a:pt x="202" y="482"/>
                    <a:pt x="202" y="482"/>
                  </a:cubicBezTo>
                  <a:cubicBezTo>
                    <a:pt x="190" y="505"/>
                    <a:pt x="190" y="505"/>
                    <a:pt x="190" y="505"/>
                  </a:cubicBezTo>
                  <a:cubicBezTo>
                    <a:pt x="190" y="646"/>
                    <a:pt x="190" y="646"/>
                    <a:pt x="190" y="646"/>
                  </a:cubicBezTo>
                  <a:cubicBezTo>
                    <a:pt x="157" y="646"/>
                    <a:pt x="157" y="646"/>
                    <a:pt x="157" y="646"/>
                  </a:cubicBezTo>
                  <a:cubicBezTo>
                    <a:pt x="149" y="595"/>
                    <a:pt x="94" y="242"/>
                    <a:pt x="94" y="189"/>
                  </a:cubicBezTo>
                  <a:cubicBezTo>
                    <a:pt x="94" y="95"/>
                    <a:pt x="181" y="17"/>
                    <a:pt x="202" y="0"/>
                  </a:cubicBezTo>
                  <a:cubicBezTo>
                    <a:pt x="223" y="17"/>
                    <a:pt x="310" y="96"/>
                    <a:pt x="310" y="189"/>
                  </a:cubicBezTo>
                  <a:cubicBezTo>
                    <a:pt x="310" y="290"/>
                    <a:pt x="255" y="599"/>
                    <a:pt x="247" y="646"/>
                  </a:cubicBezTo>
                  <a:lnTo>
                    <a:pt x="213" y="646"/>
                  </a:lnTo>
                  <a:close/>
                  <a:moveTo>
                    <a:pt x="202" y="120"/>
                  </a:moveTo>
                  <a:cubicBezTo>
                    <a:pt x="176" y="120"/>
                    <a:pt x="154" y="141"/>
                    <a:pt x="154" y="167"/>
                  </a:cubicBezTo>
                  <a:cubicBezTo>
                    <a:pt x="154" y="193"/>
                    <a:pt x="176" y="215"/>
                    <a:pt x="202" y="215"/>
                  </a:cubicBezTo>
                  <a:cubicBezTo>
                    <a:pt x="228" y="215"/>
                    <a:pt x="249" y="193"/>
                    <a:pt x="249" y="167"/>
                  </a:cubicBezTo>
                  <a:cubicBezTo>
                    <a:pt x="249" y="141"/>
                    <a:pt x="228" y="120"/>
                    <a:pt x="202" y="1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25439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  <p:sldLayoutId id="2147484036" r:id="rId7"/>
    <p:sldLayoutId id="2147484037" r:id="rId8"/>
    <p:sldLayoutId id="2147484038" r:id="rId9"/>
    <p:sldLayoutId id="2147484039" r:id="rId10"/>
    <p:sldLayoutId id="2147484040" r:id="rId11"/>
    <p:sldLayoutId id="2147484041" r:id="rId12"/>
    <p:sldLayoutId id="2147484042" r:id="rId13"/>
    <p:sldLayoutId id="2147484043" r:id="rId14"/>
    <p:sldLayoutId id="2147484044" r:id="rId15"/>
    <p:sldLayoutId id="2147484045" r:id="rId16"/>
    <p:sldLayoutId id="2147484046" r:id="rId17"/>
    <p:sldLayoutId id="2147484047" r:id="rId18"/>
    <p:sldLayoutId id="2147484048" r:id="rId19"/>
    <p:sldLayoutId id="2147484049" r:id="rId20"/>
    <p:sldLayoutId id="2147484050" r:id="rId21"/>
    <p:sldLayoutId id="2147484051" r:id="rId22"/>
    <p:sldLayoutId id="2147483965" r:id="rId23"/>
    <p:sldLayoutId id="2147484021" r:id="rId24"/>
    <p:sldLayoutId id="2147484020" r:id="rId25"/>
    <p:sldLayoutId id="2147484026" r:id="rId26"/>
    <p:sldLayoutId id="2147483981" r:id="rId27"/>
    <p:sldLayoutId id="2147483983" r:id="rId28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23" userDrawn="1">
          <p15:clr>
            <a:srgbClr val="F26B43"/>
          </p15:clr>
        </p15:guide>
        <p15:guide id="2" orient="horz" pos="4071" userDrawn="1">
          <p15:clr>
            <a:srgbClr val="F26B43"/>
          </p15:clr>
        </p15:guide>
        <p15:guide id="3" pos="255" userDrawn="1">
          <p15:clr>
            <a:srgbClr val="F26B43"/>
          </p15:clr>
        </p15:guide>
        <p15:guide id="4" orient="horz" pos="836" userDrawn="1">
          <p15:clr>
            <a:srgbClr val="F26B43"/>
          </p15:clr>
        </p15:guide>
        <p15:guide id="5" orient="horz" pos="245" userDrawn="1">
          <p15:clr>
            <a:srgbClr val="F26B43"/>
          </p15:clr>
        </p15:guide>
        <p15:guide id="6" pos="3840" userDrawn="1">
          <p15:clr>
            <a:srgbClr val="F26B43"/>
          </p15:clr>
        </p15:guide>
        <p15:guide id="7" pos="3899" userDrawn="1">
          <p15:clr>
            <a:srgbClr val="F26B43"/>
          </p15:clr>
        </p15:guide>
        <p15:guide id="8" pos="378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Barnes18/IBM-Data-Science-Professional-Certificate/blob/main/10.%20Applied%20Data%20Science%20Capstone/03.%20Exploratory%20Data%20Analysis/03.%20Exploratory%20Data%20Analysis%20-%20Data%20Visualization.ipynb" TargetMode="Externa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Barnes18/IBM-Data-Science-Professional-Certificate/blob/main/10.%20Applied%20Data%20Science%20Capstone/03.%20Exploratory%20Data%20Analysis/03.%20Exploratory%20Data%20Analysis%20-%20SQL.ipynb" TargetMode="Externa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Barnes18/IBM-Data-Science-Professional-Certificate/blob/main/10.%20Applied%20Data%20Science%20Capstone/04.%20Interactive%20Visual%20Analytics/04.%20Interactive%20Visual%20Analytics%20-%20Folium.ipynb" TargetMode="Externa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Barnes18/IBM-Data-Science-Professional-Certificate/blob/main/10.%20Applied%20Data%20Science%20Capstone/04.%20Interactive%20Visual%20Analytics/04.%20Interactive%20Visual%20Analytics%20-%20Plotly%20Dash%20dashboard_%20spacex_dash_app.py" TargetMode="Externa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Barnes18/IBM-Data-Science-Professional-Certificate/blob/main/10.%20Applied%20Data%20Science%20Capstone/05.%20Predictive%20Analysis%20(Classification)/05.%20Predictive%20Analysis%20(Classification).ipynb" TargetMode="Externa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slide" Target="slide7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slide" Target="slide16.xml"/><Relationship Id="rId2" Type="http://schemas.openxmlformats.org/officeDocument/2006/relationships/tags" Target="../tags/tag3.xml"/><Relationship Id="rId16" Type="http://schemas.openxmlformats.org/officeDocument/2006/relationships/slide" Target="slide17.xml"/><Relationship Id="rId20" Type="http://schemas.openxmlformats.org/officeDocument/2006/relationships/slide" Target="slide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slideLayout" Target="../slideLayouts/slideLayout19.xml"/><Relationship Id="rId10" Type="http://schemas.openxmlformats.org/officeDocument/2006/relationships/tags" Target="../tags/tag11.xml"/><Relationship Id="rId19" Type="http://schemas.openxmlformats.org/officeDocument/2006/relationships/slide" Target="slide5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7" Type="http://schemas.openxmlformats.org/officeDocument/2006/relationships/image" Target="../media/image75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85.png"/><Relationship Id="rId4" Type="http://schemas.openxmlformats.org/officeDocument/2006/relationships/image" Target="../media/image8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6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86.png"/><Relationship Id="rId5" Type="http://schemas.openxmlformats.org/officeDocument/2006/relationships/image" Target="../media/image82.png"/><Relationship Id="rId4" Type="http://schemas.openxmlformats.org/officeDocument/2006/relationships/image" Target="../media/image7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hyperlink" Target="https://github.com/DanielBarnes18/IBM-Data-Science-Professional-Certificate/blob/main/10.%20Applied%20Data%20Science%20Capstone/01.%20Data%20Collection/01.%20Data%20Collection%20-%20API.ipynb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hyperlink" Target="https://github.com/DanielBarnes18/IBM-Data-Science-Professional-Certificate/blob/main/10.%20Applied%20Data%20Science%20Capstone/01.%20Data%20Collection/01.%20Data%20Collection%20-%20Web%20Scraping.ipynb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github.com/DanielBarnes18/IBM-Data-Science-Professional-Certificate/blob/main/10.%20Applied%20Data%20Science%20Capstone/02.%20Data%20Wrangling/02.%20Data%20Wrangling.ipynb" TargetMode="Externa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github.com/DanielBarnes18/IBM-Data-Science-Professional-Certificate/blob/main/10.%20Applied%20Data%20Science%20Capstone/02.%20Data%20Wrangling/02.%20Data%20Wrangling.ipynb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picture containing outdoor, sky, fountain, rainbow&#10;&#10;Description automatically generated">
            <a:extLst>
              <a:ext uri="{FF2B5EF4-FFF2-40B4-BE49-F238E27FC236}">
                <a16:creationId xmlns:a16="http://schemas.microsoft.com/office/drawing/2014/main" id="{BDA10515-EEE4-4D39-90D6-4F77CB065BB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28" r="16528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F97F49A-2076-4D7A-8093-50A211BBE4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352" y="2293129"/>
            <a:ext cx="10947771" cy="2215991"/>
          </a:xfrm>
        </p:spPr>
        <p:txBody>
          <a:bodyPr/>
          <a:lstStyle/>
          <a:p>
            <a:r>
              <a:rPr lang="en-GB" dirty="0"/>
              <a:t>IBM Data Science Capstone Project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50674C3-7EDD-4667-823F-2182E9DDA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1523494"/>
          </a:xfrm>
        </p:spPr>
        <p:txBody>
          <a:bodyPr/>
          <a:lstStyle/>
          <a:p>
            <a:r>
              <a:rPr lang="en-US" sz="2400" dirty="0"/>
              <a:t>Space X Falcon 9 Landing Analysis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Elthon Rivas</a:t>
            </a:r>
          </a:p>
        </p:txBody>
      </p:sp>
    </p:spTree>
    <p:extLst>
      <p:ext uri="{BB962C8B-B14F-4D97-AF65-F5344CB8AC3E}">
        <p14:creationId xmlns:p14="http://schemas.microsoft.com/office/powerpoint/2010/main" val="605199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Exploratory data analysis (eda) – </a:t>
            </a:r>
            <a:r>
              <a:rPr lang="en-US" dirty="0">
                <a:solidFill>
                  <a:schemeClr val="accent2"/>
                </a:solidFill>
              </a:rPr>
              <a:t>visualization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3AA93-4A89-4C9E-AF21-6B1D837B5C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SCATTER CHARTS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Scatter charts were produced to visualize the relationships between: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Flight Number and Launch Site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Payload and Launch Site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Orbit Type and Flight Number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Payload and Orbit Type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797E5C3-0229-4F4A-91A8-A5E22C1130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BAR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1B1CCC-E4DB-4CD3-880A-2212EC6056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 bar chart was produced to visualize the relationship between: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Success Rate and Orbit Type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043D29-7267-45B3-9E41-F9AF22D0E55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LINE CHARTS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8C3B6BE-FA9F-4878-9BD2-26B3B4EFB71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Line charts were produced to visualize the relationships between: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Success Rate and Year (i.e. the launch success yearly trend)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34484-F223-4342-8F4D-1F5A8C9C8198}"/>
              </a:ext>
            </a:extLst>
          </p:cNvPr>
          <p:cNvSpPr txBox="1"/>
          <p:nvPr/>
        </p:nvSpPr>
        <p:spPr>
          <a:xfrm>
            <a:off x="11064552" y="6487452"/>
            <a:ext cx="8947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2"/>
              </a:rPr>
              <a:t>GitHub Link</a:t>
            </a:r>
            <a:endParaRPr lang="en-GB" sz="1000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01221B71-29C8-4301-9C0F-51C64AF002E3}"/>
              </a:ext>
            </a:extLst>
          </p:cNvPr>
          <p:cNvSpPr/>
          <p:nvPr/>
        </p:nvSpPr>
        <p:spPr>
          <a:xfrm>
            <a:off x="1690572" y="4150583"/>
            <a:ext cx="884912" cy="884912"/>
          </a:xfrm>
          <a:custGeom>
            <a:avLst/>
            <a:gdLst>
              <a:gd name="connsiteX0" fmla="*/ 78081 w 884912"/>
              <a:gd name="connsiteY0" fmla="*/ 0 h 884912"/>
              <a:gd name="connsiteX1" fmla="*/ 0 w 884912"/>
              <a:gd name="connsiteY1" fmla="*/ 0 h 884912"/>
              <a:gd name="connsiteX2" fmla="*/ 0 w 884912"/>
              <a:gd name="connsiteY2" fmla="*/ 884912 h 884912"/>
              <a:gd name="connsiteX3" fmla="*/ 884912 w 884912"/>
              <a:gd name="connsiteY3" fmla="*/ 884912 h 884912"/>
              <a:gd name="connsiteX4" fmla="*/ 884912 w 884912"/>
              <a:gd name="connsiteY4" fmla="*/ 806832 h 884912"/>
              <a:gd name="connsiteX5" fmla="*/ 78081 w 884912"/>
              <a:gd name="connsiteY5" fmla="*/ 806832 h 884912"/>
              <a:gd name="connsiteX6" fmla="*/ 78081 w 884912"/>
              <a:gd name="connsiteY6" fmla="*/ 0 h 884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84912" h="884912">
                <a:moveTo>
                  <a:pt x="78081" y="0"/>
                </a:moveTo>
                <a:lnTo>
                  <a:pt x="0" y="0"/>
                </a:lnTo>
                <a:lnTo>
                  <a:pt x="0" y="884912"/>
                </a:lnTo>
                <a:lnTo>
                  <a:pt x="884912" y="884912"/>
                </a:lnTo>
                <a:lnTo>
                  <a:pt x="884912" y="806832"/>
                </a:lnTo>
                <a:lnTo>
                  <a:pt x="78081" y="806832"/>
                </a:lnTo>
                <a:lnTo>
                  <a:pt x="78081" y="0"/>
                </a:lnTo>
                <a:close/>
              </a:path>
            </a:pathLst>
          </a:custGeom>
          <a:solidFill>
            <a:schemeClr val="bg1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61016E6-D9EE-41C2-9E63-E043E62FAB42}"/>
              </a:ext>
            </a:extLst>
          </p:cNvPr>
          <p:cNvSpPr/>
          <p:nvPr/>
        </p:nvSpPr>
        <p:spPr>
          <a:xfrm>
            <a:off x="1846733" y="4788241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1EAFE71-38B4-43D2-BB7D-79B9E3B5B446}"/>
              </a:ext>
            </a:extLst>
          </p:cNvPr>
          <p:cNvSpPr/>
          <p:nvPr/>
        </p:nvSpPr>
        <p:spPr>
          <a:xfrm>
            <a:off x="1898787" y="4619066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80E07A9-3A8C-48E4-89E6-E73273FBA864}"/>
              </a:ext>
            </a:extLst>
          </p:cNvPr>
          <p:cNvSpPr/>
          <p:nvPr/>
        </p:nvSpPr>
        <p:spPr>
          <a:xfrm>
            <a:off x="2080975" y="4645093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04AC724C-319B-4ED4-A0F4-ADF3E6427C3C}"/>
              </a:ext>
            </a:extLst>
          </p:cNvPr>
          <p:cNvSpPr/>
          <p:nvPr/>
        </p:nvSpPr>
        <p:spPr>
          <a:xfrm>
            <a:off x="2080975" y="4462905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A045D900-C50E-4D92-BD77-85478ED51149}"/>
              </a:ext>
            </a:extLst>
          </p:cNvPr>
          <p:cNvSpPr/>
          <p:nvPr/>
        </p:nvSpPr>
        <p:spPr>
          <a:xfrm>
            <a:off x="2250149" y="4410852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C928A252-D812-4851-B151-D1AF8EB42026}"/>
              </a:ext>
            </a:extLst>
          </p:cNvPr>
          <p:cNvSpPr/>
          <p:nvPr/>
        </p:nvSpPr>
        <p:spPr>
          <a:xfrm>
            <a:off x="2432337" y="4410852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023A8EC-D5F4-432C-8FC4-44653A8EC4E0}"/>
              </a:ext>
            </a:extLst>
          </p:cNvPr>
          <p:cNvSpPr/>
          <p:nvPr/>
        </p:nvSpPr>
        <p:spPr>
          <a:xfrm>
            <a:off x="2432337" y="4215650"/>
            <a:ext cx="104107" cy="104107"/>
          </a:xfrm>
          <a:custGeom>
            <a:avLst/>
            <a:gdLst>
              <a:gd name="connsiteX0" fmla="*/ 104107 w 104107"/>
              <a:gd name="connsiteY0" fmla="*/ 52054 h 104107"/>
              <a:gd name="connsiteX1" fmla="*/ 52054 w 104107"/>
              <a:gd name="connsiteY1" fmla="*/ 104107 h 104107"/>
              <a:gd name="connsiteX2" fmla="*/ 0 w 104107"/>
              <a:gd name="connsiteY2" fmla="*/ 52054 h 104107"/>
              <a:gd name="connsiteX3" fmla="*/ 52054 w 104107"/>
              <a:gd name="connsiteY3" fmla="*/ 0 h 104107"/>
              <a:gd name="connsiteX4" fmla="*/ 104107 w 104107"/>
              <a:gd name="connsiteY4" fmla="*/ 52054 h 10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7" h="104107">
                <a:moveTo>
                  <a:pt x="104107" y="52054"/>
                </a:moveTo>
                <a:cubicBezTo>
                  <a:pt x="104107" y="80802"/>
                  <a:pt x="80802" y="104107"/>
                  <a:pt x="52054" y="104107"/>
                </a:cubicBezTo>
                <a:cubicBezTo>
                  <a:pt x="23305" y="104107"/>
                  <a:pt x="0" y="80802"/>
                  <a:pt x="0" y="52054"/>
                </a:cubicBezTo>
                <a:cubicBezTo>
                  <a:pt x="0" y="23305"/>
                  <a:pt x="23305" y="0"/>
                  <a:pt x="52054" y="0"/>
                </a:cubicBezTo>
                <a:cubicBezTo>
                  <a:pt x="80802" y="0"/>
                  <a:pt x="104107" y="23305"/>
                  <a:pt x="104107" y="52054"/>
                </a:cubicBez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1959A9D-C398-49A3-8D66-868700FB64E7}"/>
              </a:ext>
            </a:extLst>
          </p:cNvPr>
          <p:cNvSpPr/>
          <p:nvPr/>
        </p:nvSpPr>
        <p:spPr>
          <a:xfrm>
            <a:off x="5660925" y="4150583"/>
            <a:ext cx="884912" cy="884912"/>
          </a:xfrm>
          <a:custGeom>
            <a:avLst/>
            <a:gdLst>
              <a:gd name="connsiteX0" fmla="*/ 78081 w 884912"/>
              <a:gd name="connsiteY0" fmla="*/ 0 h 884912"/>
              <a:gd name="connsiteX1" fmla="*/ 0 w 884912"/>
              <a:gd name="connsiteY1" fmla="*/ 0 h 884912"/>
              <a:gd name="connsiteX2" fmla="*/ 0 w 884912"/>
              <a:gd name="connsiteY2" fmla="*/ 884912 h 884912"/>
              <a:gd name="connsiteX3" fmla="*/ 884912 w 884912"/>
              <a:gd name="connsiteY3" fmla="*/ 884912 h 884912"/>
              <a:gd name="connsiteX4" fmla="*/ 884912 w 884912"/>
              <a:gd name="connsiteY4" fmla="*/ 806832 h 884912"/>
              <a:gd name="connsiteX5" fmla="*/ 78081 w 884912"/>
              <a:gd name="connsiteY5" fmla="*/ 806832 h 884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4912" h="884912">
                <a:moveTo>
                  <a:pt x="78081" y="0"/>
                </a:moveTo>
                <a:lnTo>
                  <a:pt x="0" y="0"/>
                </a:lnTo>
                <a:lnTo>
                  <a:pt x="0" y="884912"/>
                </a:lnTo>
                <a:lnTo>
                  <a:pt x="884912" y="884912"/>
                </a:lnTo>
                <a:lnTo>
                  <a:pt x="884912" y="806832"/>
                </a:lnTo>
                <a:lnTo>
                  <a:pt x="78081" y="806832"/>
                </a:lnTo>
                <a:close/>
              </a:path>
            </a:pathLst>
          </a:custGeom>
          <a:solidFill>
            <a:schemeClr val="bg1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3F23A67-6876-4367-B808-1B3279027B90}"/>
              </a:ext>
            </a:extLst>
          </p:cNvPr>
          <p:cNvSpPr/>
          <p:nvPr/>
        </p:nvSpPr>
        <p:spPr>
          <a:xfrm>
            <a:off x="5817086" y="4423865"/>
            <a:ext cx="143147" cy="455469"/>
          </a:xfrm>
          <a:custGeom>
            <a:avLst/>
            <a:gdLst>
              <a:gd name="connsiteX0" fmla="*/ 0 w 143147"/>
              <a:gd name="connsiteY0" fmla="*/ 0 h 455469"/>
              <a:gd name="connsiteX1" fmla="*/ 143148 w 143147"/>
              <a:gd name="connsiteY1" fmla="*/ 0 h 455469"/>
              <a:gd name="connsiteX2" fmla="*/ 143148 w 143147"/>
              <a:gd name="connsiteY2" fmla="*/ 455470 h 455469"/>
              <a:gd name="connsiteX3" fmla="*/ 0 w 143147"/>
              <a:gd name="connsiteY3" fmla="*/ 455470 h 45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147" h="455469">
                <a:moveTo>
                  <a:pt x="0" y="0"/>
                </a:moveTo>
                <a:lnTo>
                  <a:pt x="143148" y="0"/>
                </a:lnTo>
                <a:lnTo>
                  <a:pt x="143148" y="455470"/>
                </a:lnTo>
                <a:lnTo>
                  <a:pt x="0" y="455470"/>
                </a:ln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5C2D67E-401B-43D7-A850-0D1E190B7390}"/>
              </a:ext>
            </a:extLst>
          </p:cNvPr>
          <p:cNvSpPr/>
          <p:nvPr/>
        </p:nvSpPr>
        <p:spPr>
          <a:xfrm>
            <a:off x="6012288" y="4150583"/>
            <a:ext cx="143147" cy="728751"/>
          </a:xfrm>
          <a:custGeom>
            <a:avLst/>
            <a:gdLst>
              <a:gd name="connsiteX0" fmla="*/ 0 w 143147"/>
              <a:gd name="connsiteY0" fmla="*/ 0 h 728751"/>
              <a:gd name="connsiteX1" fmla="*/ 143148 w 143147"/>
              <a:gd name="connsiteY1" fmla="*/ 0 h 728751"/>
              <a:gd name="connsiteX2" fmla="*/ 143148 w 143147"/>
              <a:gd name="connsiteY2" fmla="*/ 728751 h 728751"/>
              <a:gd name="connsiteX3" fmla="*/ 0 w 143147"/>
              <a:gd name="connsiteY3" fmla="*/ 728751 h 728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147" h="728751">
                <a:moveTo>
                  <a:pt x="0" y="0"/>
                </a:moveTo>
                <a:lnTo>
                  <a:pt x="143148" y="0"/>
                </a:lnTo>
                <a:lnTo>
                  <a:pt x="143148" y="728751"/>
                </a:lnTo>
                <a:lnTo>
                  <a:pt x="0" y="728751"/>
                </a:ln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519FD71-DBEF-4D7A-9BE4-6448FD4AAB9B}"/>
              </a:ext>
            </a:extLst>
          </p:cNvPr>
          <p:cNvSpPr/>
          <p:nvPr/>
        </p:nvSpPr>
        <p:spPr>
          <a:xfrm>
            <a:off x="6207489" y="4423865"/>
            <a:ext cx="143147" cy="455469"/>
          </a:xfrm>
          <a:custGeom>
            <a:avLst/>
            <a:gdLst>
              <a:gd name="connsiteX0" fmla="*/ 0 w 143147"/>
              <a:gd name="connsiteY0" fmla="*/ 0 h 455469"/>
              <a:gd name="connsiteX1" fmla="*/ 143148 w 143147"/>
              <a:gd name="connsiteY1" fmla="*/ 0 h 455469"/>
              <a:gd name="connsiteX2" fmla="*/ 143148 w 143147"/>
              <a:gd name="connsiteY2" fmla="*/ 455470 h 455469"/>
              <a:gd name="connsiteX3" fmla="*/ 0 w 143147"/>
              <a:gd name="connsiteY3" fmla="*/ 455470 h 45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147" h="455469">
                <a:moveTo>
                  <a:pt x="0" y="0"/>
                </a:moveTo>
                <a:lnTo>
                  <a:pt x="143148" y="0"/>
                </a:lnTo>
                <a:lnTo>
                  <a:pt x="143148" y="455470"/>
                </a:lnTo>
                <a:lnTo>
                  <a:pt x="0" y="455470"/>
                </a:ln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C468C236-AC68-4E68-920F-A3295FB25EEC}"/>
              </a:ext>
            </a:extLst>
          </p:cNvPr>
          <p:cNvSpPr/>
          <p:nvPr/>
        </p:nvSpPr>
        <p:spPr>
          <a:xfrm>
            <a:off x="6402690" y="4645093"/>
            <a:ext cx="143147" cy="234241"/>
          </a:xfrm>
          <a:custGeom>
            <a:avLst/>
            <a:gdLst>
              <a:gd name="connsiteX0" fmla="*/ 0 w 143147"/>
              <a:gd name="connsiteY0" fmla="*/ 0 h 234241"/>
              <a:gd name="connsiteX1" fmla="*/ 143148 w 143147"/>
              <a:gd name="connsiteY1" fmla="*/ 0 h 234241"/>
              <a:gd name="connsiteX2" fmla="*/ 143148 w 143147"/>
              <a:gd name="connsiteY2" fmla="*/ 234242 h 234241"/>
              <a:gd name="connsiteX3" fmla="*/ 0 w 143147"/>
              <a:gd name="connsiteY3" fmla="*/ 234242 h 234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147" h="234241">
                <a:moveTo>
                  <a:pt x="0" y="0"/>
                </a:moveTo>
                <a:lnTo>
                  <a:pt x="143148" y="0"/>
                </a:lnTo>
                <a:lnTo>
                  <a:pt x="143148" y="234242"/>
                </a:lnTo>
                <a:lnTo>
                  <a:pt x="0" y="234242"/>
                </a:ln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E0A2103-FC87-4BF8-A2D9-85309DAAB6FD}"/>
              </a:ext>
            </a:extLst>
          </p:cNvPr>
          <p:cNvSpPr/>
          <p:nvPr/>
        </p:nvSpPr>
        <p:spPr>
          <a:xfrm>
            <a:off x="9652917" y="4150583"/>
            <a:ext cx="884912" cy="884912"/>
          </a:xfrm>
          <a:custGeom>
            <a:avLst/>
            <a:gdLst>
              <a:gd name="connsiteX0" fmla="*/ 78081 w 884912"/>
              <a:gd name="connsiteY0" fmla="*/ 0 h 884912"/>
              <a:gd name="connsiteX1" fmla="*/ 0 w 884912"/>
              <a:gd name="connsiteY1" fmla="*/ 0 h 884912"/>
              <a:gd name="connsiteX2" fmla="*/ 0 w 884912"/>
              <a:gd name="connsiteY2" fmla="*/ 884912 h 884912"/>
              <a:gd name="connsiteX3" fmla="*/ 884912 w 884912"/>
              <a:gd name="connsiteY3" fmla="*/ 884912 h 884912"/>
              <a:gd name="connsiteX4" fmla="*/ 884912 w 884912"/>
              <a:gd name="connsiteY4" fmla="*/ 806832 h 884912"/>
              <a:gd name="connsiteX5" fmla="*/ 78081 w 884912"/>
              <a:gd name="connsiteY5" fmla="*/ 806832 h 884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4912" h="884912">
                <a:moveTo>
                  <a:pt x="78081" y="0"/>
                </a:moveTo>
                <a:lnTo>
                  <a:pt x="0" y="0"/>
                </a:lnTo>
                <a:lnTo>
                  <a:pt x="0" y="884912"/>
                </a:lnTo>
                <a:lnTo>
                  <a:pt x="884912" y="884912"/>
                </a:lnTo>
                <a:lnTo>
                  <a:pt x="884912" y="806832"/>
                </a:lnTo>
                <a:lnTo>
                  <a:pt x="78081" y="806832"/>
                </a:lnTo>
                <a:close/>
              </a:path>
            </a:pathLst>
          </a:custGeom>
          <a:solidFill>
            <a:schemeClr val="bg1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DDD865A-6B6B-4CD7-ADB1-489DFDB86D6D}"/>
              </a:ext>
            </a:extLst>
          </p:cNvPr>
          <p:cNvSpPr/>
          <p:nvPr/>
        </p:nvSpPr>
        <p:spPr>
          <a:xfrm>
            <a:off x="9781750" y="4371811"/>
            <a:ext cx="756079" cy="443757"/>
          </a:xfrm>
          <a:custGeom>
            <a:avLst/>
            <a:gdLst>
              <a:gd name="connsiteX0" fmla="*/ 547865 w 756079"/>
              <a:gd name="connsiteY0" fmla="*/ 0 h 443757"/>
              <a:gd name="connsiteX1" fmla="*/ 624644 w 756079"/>
              <a:gd name="connsiteY1" fmla="*/ 76779 h 443757"/>
              <a:gd name="connsiteX2" fmla="*/ 521838 w 756079"/>
              <a:gd name="connsiteY2" fmla="*/ 179585 h 443757"/>
              <a:gd name="connsiteX3" fmla="*/ 443758 w 756079"/>
              <a:gd name="connsiteY3" fmla="*/ 101505 h 443757"/>
              <a:gd name="connsiteX4" fmla="*/ 313623 w 756079"/>
              <a:gd name="connsiteY4" fmla="*/ 231639 h 443757"/>
              <a:gd name="connsiteX5" fmla="*/ 235543 w 756079"/>
              <a:gd name="connsiteY5" fmla="*/ 153558 h 443757"/>
              <a:gd name="connsiteX6" fmla="*/ 0 w 756079"/>
              <a:gd name="connsiteY6" fmla="*/ 389101 h 443757"/>
              <a:gd name="connsiteX7" fmla="*/ 54656 w 756079"/>
              <a:gd name="connsiteY7" fmla="*/ 443758 h 443757"/>
              <a:gd name="connsiteX8" fmla="*/ 235543 w 756079"/>
              <a:gd name="connsiteY8" fmla="*/ 262871 h 443757"/>
              <a:gd name="connsiteX9" fmla="*/ 313623 w 756079"/>
              <a:gd name="connsiteY9" fmla="*/ 340952 h 443757"/>
              <a:gd name="connsiteX10" fmla="*/ 443758 w 756079"/>
              <a:gd name="connsiteY10" fmla="*/ 210817 h 443757"/>
              <a:gd name="connsiteX11" fmla="*/ 521838 w 756079"/>
              <a:gd name="connsiteY11" fmla="*/ 288898 h 443757"/>
              <a:gd name="connsiteX12" fmla="*/ 679300 w 756079"/>
              <a:gd name="connsiteY12" fmla="*/ 131435 h 443757"/>
              <a:gd name="connsiteX13" fmla="*/ 756080 w 756079"/>
              <a:gd name="connsiteY13" fmla="*/ 208215 h 443757"/>
              <a:gd name="connsiteX14" fmla="*/ 756080 w 756079"/>
              <a:gd name="connsiteY14" fmla="*/ 0 h 44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079" h="443757">
                <a:moveTo>
                  <a:pt x="547865" y="0"/>
                </a:moveTo>
                <a:lnTo>
                  <a:pt x="624644" y="76779"/>
                </a:lnTo>
                <a:lnTo>
                  <a:pt x="521838" y="179585"/>
                </a:lnTo>
                <a:lnTo>
                  <a:pt x="443758" y="101505"/>
                </a:lnTo>
                <a:lnTo>
                  <a:pt x="313623" y="231639"/>
                </a:lnTo>
                <a:lnTo>
                  <a:pt x="235543" y="153558"/>
                </a:lnTo>
                <a:lnTo>
                  <a:pt x="0" y="389101"/>
                </a:lnTo>
                <a:lnTo>
                  <a:pt x="54656" y="443758"/>
                </a:lnTo>
                <a:lnTo>
                  <a:pt x="235543" y="262871"/>
                </a:lnTo>
                <a:lnTo>
                  <a:pt x="313623" y="340952"/>
                </a:lnTo>
                <a:lnTo>
                  <a:pt x="443758" y="210817"/>
                </a:lnTo>
                <a:lnTo>
                  <a:pt x="521838" y="288898"/>
                </a:lnTo>
                <a:lnTo>
                  <a:pt x="679300" y="131435"/>
                </a:lnTo>
                <a:lnTo>
                  <a:pt x="756080" y="208215"/>
                </a:lnTo>
                <a:lnTo>
                  <a:pt x="756080" y="0"/>
                </a:lnTo>
                <a:close/>
              </a:path>
            </a:pathLst>
          </a:custGeom>
          <a:solidFill>
            <a:schemeClr val="accent2"/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9174AEC-7283-400B-8B47-9A56EAADBF61}"/>
              </a:ext>
            </a:extLst>
          </p:cNvPr>
          <p:cNvSpPr txBox="1"/>
          <p:nvPr/>
        </p:nvSpPr>
        <p:spPr>
          <a:xfrm>
            <a:off x="335360" y="5355213"/>
            <a:ext cx="345643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Scatter charts are useful to observe relationships, or correlations, between two numeric variables.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49B91F-C564-4E0F-8D72-886A3A5C574A}"/>
              </a:ext>
            </a:extLst>
          </p:cNvPr>
          <p:cNvSpPr txBox="1"/>
          <p:nvPr/>
        </p:nvSpPr>
        <p:spPr>
          <a:xfrm>
            <a:off x="4322536" y="5355213"/>
            <a:ext cx="345643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Bar charts are used to compare a numerical value to a categorical variable. Horizontal or vertical bar charts can be used, depending on the size of the data.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2C044DE-8C42-46A8-9E48-183702740F84}"/>
              </a:ext>
            </a:extLst>
          </p:cNvPr>
          <p:cNvSpPr txBox="1"/>
          <p:nvPr/>
        </p:nvSpPr>
        <p:spPr>
          <a:xfrm>
            <a:off x="8396380" y="5355213"/>
            <a:ext cx="345863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Line charts contain numerical values on both axes, and are generally used to show the change of a variable over time.</a:t>
            </a:r>
          </a:p>
        </p:txBody>
      </p:sp>
    </p:spTree>
    <p:extLst>
      <p:ext uri="{BB962C8B-B14F-4D97-AF65-F5344CB8AC3E}">
        <p14:creationId xmlns:p14="http://schemas.microsoft.com/office/powerpoint/2010/main" val="2584317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(eda) – </a:t>
            </a:r>
            <a:r>
              <a:rPr lang="en-US" dirty="0">
                <a:solidFill>
                  <a:schemeClr val="accent2"/>
                </a:solidFill>
              </a:rPr>
              <a:t>sql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GB" sz="1600" dirty="0">
                <a:solidFill>
                  <a:schemeClr val="accent2"/>
                </a:solidFill>
              </a:rPr>
              <a:t>To gather some information about the dataset, some SQL queries were performed. </a:t>
            </a:r>
          </a:p>
          <a:p>
            <a:endParaRPr lang="en-GB" sz="1600" dirty="0"/>
          </a:p>
          <a:p>
            <a:r>
              <a:rPr lang="en-GB" sz="1600" dirty="0"/>
              <a:t>The SQL queries performed on the data set were used to: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Display the names of the unique launch sites in the space mission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Display 5 records where launch sites begin with the string ‘CCA’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Display the total payload mass carried by boosters launched by NASA (CRS)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Display the average payload mass carried by booster version F9 v1.1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List the date when the first successful landing outcome on a ground pad was achieved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List the names of the boosters which had success on a drone ship and a payload mass between 4000 and 6000 kg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List the total number of successful and failed mission outcomes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List the names of the booster versions which have carried the maximum payload mass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List the failed landing outcomes on drone ships, their booster versions, and launch site names for 2015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200" dirty="0"/>
              <a:t>Rank the count of landing outcomes (such as Failure (drone ship) or Success (ground pad)) between the date 2010-06-04 and 2017-03-20, in descending order</a:t>
            </a:r>
          </a:p>
          <a:p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E2E145-A81D-4522-B62F-A820552A8190}"/>
              </a:ext>
            </a:extLst>
          </p:cNvPr>
          <p:cNvSpPr txBox="1"/>
          <p:nvPr/>
        </p:nvSpPr>
        <p:spPr>
          <a:xfrm>
            <a:off x="11064552" y="6487452"/>
            <a:ext cx="8947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2"/>
              </a:rPr>
              <a:t>GitHub Link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965037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analysis – </a:t>
            </a:r>
            <a:r>
              <a:rPr lang="en-US" dirty="0">
                <a:solidFill>
                  <a:schemeClr val="accent2"/>
                </a:solidFill>
              </a:rPr>
              <a:t>folium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sz="1600" dirty="0">
                <a:solidFill>
                  <a:schemeClr val="accent2"/>
                </a:solidFill>
              </a:rPr>
              <a:t>The following steps were taken to visualize the launch data on an interactive map:</a:t>
            </a:r>
          </a:p>
          <a:p>
            <a:endParaRPr lang="en-GB" sz="1600" dirty="0"/>
          </a:p>
          <a:p>
            <a:pPr marL="457200" indent="-457200">
              <a:buFont typeface="+mj-lt"/>
              <a:buAutoNum type="arabicPeriod"/>
            </a:pPr>
            <a:r>
              <a:rPr lang="en-GB" sz="1800" dirty="0"/>
              <a:t>Mark all launch sites on a map</a:t>
            </a:r>
          </a:p>
          <a:p>
            <a:pPr marL="647700" lvl="2" indent="-285750"/>
            <a:r>
              <a:rPr lang="en-GB" sz="1200" dirty="0"/>
              <a:t>Initialise the map using a Folium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Map</a:t>
            </a:r>
            <a:r>
              <a:rPr lang="en-GB" sz="1200" dirty="0"/>
              <a:t> object</a:t>
            </a:r>
          </a:p>
          <a:p>
            <a:pPr marL="647700" lvl="2" indent="-285750"/>
            <a:r>
              <a:rPr lang="en-GB" sz="1200" dirty="0"/>
              <a:t>Add a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folium.Circle</a:t>
            </a:r>
            <a:r>
              <a:rPr lang="en-GB" sz="1200" dirty="0"/>
              <a:t> and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folium.Marker</a:t>
            </a:r>
            <a:r>
              <a:rPr lang="en-GB" sz="1200" dirty="0"/>
              <a:t> for each launch site on the launch map</a:t>
            </a:r>
          </a:p>
          <a:p>
            <a:pPr lvl="2" indent="0">
              <a:buNone/>
            </a:pPr>
            <a:endParaRPr lang="en-GB" sz="1200" dirty="0"/>
          </a:p>
          <a:p>
            <a:pPr marL="457200" indent="-457200">
              <a:buFont typeface="+mj-lt"/>
              <a:buAutoNum type="arabicPeriod"/>
            </a:pPr>
            <a:r>
              <a:rPr lang="en-GB" sz="1800" dirty="0"/>
              <a:t>Mark the success/failed launches for each site on a map</a:t>
            </a:r>
          </a:p>
          <a:p>
            <a:pPr marL="647700" lvl="2" indent="-285750"/>
            <a:r>
              <a:rPr lang="en-GB" sz="1200" dirty="0"/>
              <a:t>As many launches have the same coordinates, it makes sense to cluster them together. </a:t>
            </a:r>
          </a:p>
          <a:p>
            <a:pPr marL="647700" lvl="2" indent="-285750"/>
            <a:r>
              <a:rPr lang="en-GB" sz="1200" dirty="0"/>
              <a:t>Before clustering them, assign a marker colour of successful (class = 1) as green, and failed (class = 0) as red.</a:t>
            </a:r>
          </a:p>
          <a:p>
            <a:pPr marL="647700" lvl="2" indent="-285750"/>
            <a:r>
              <a:rPr lang="en-GB" sz="1200" dirty="0"/>
              <a:t>To put the launches into clusters, for each launch, add a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folium.Marker</a:t>
            </a:r>
            <a:r>
              <a:rPr lang="en-GB" sz="1200" dirty="0"/>
              <a:t> to the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MarkerCluster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()</a:t>
            </a:r>
            <a:r>
              <a:rPr lang="en-GB" sz="1200" dirty="0"/>
              <a:t> object.</a:t>
            </a:r>
          </a:p>
          <a:p>
            <a:pPr marL="647700" lvl="2" indent="-285750"/>
            <a:r>
              <a:rPr lang="en-GB" sz="1200" dirty="0"/>
              <a:t>Create an icon as a text label, assigning the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icon_color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 </a:t>
            </a:r>
            <a:r>
              <a:rPr lang="en-GB" sz="1200" dirty="0"/>
              <a:t>as the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marker_colour</a:t>
            </a:r>
            <a:r>
              <a:rPr lang="en-GB" sz="1200" dirty="0"/>
              <a:t> determined previously.</a:t>
            </a:r>
          </a:p>
          <a:p>
            <a:pPr lvl="2" indent="0">
              <a:buNone/>
            </a:pPr>
            <a:endParaRPr lang="en-GB" sz="1200" dirty="0"/>
          </a:p>
          <a:p>
            <a:pPr marL="457200" indent="-457200">
              <a:buFont typeface="+mj-lt"/>
              <a:buAutoNum type="arabicPeriod"/>
            </a:pPr>
            <a:r>
              <a:rPr lang="en-GB" sz="1800" dirty="0"/>
              <a:t>Calculate the distances between a launch site to its proximities</a:t>
            </a:r>
          </a:p>
          <a:p>
            <a:pPr marL="647700" lvl="2" indent="-285750"/>
            <a:r>
              <a:rPr lang="en-GB" sz="1200" dirty="0"/>
              <a:t>To explore the proximities of launch sites, calculations of distances between points can be made using the </a:t>
            </a:r>
            <a:r>
              <a:rPr lang="en-GB" sz="1200" dirty="0">
                <a:solidFill>
                  <a:srgbClr val="D69D68"/>
                </a:solidFill>
                <a:latin typeface="Consolas" panose="020B0609020204030204" pitchFamily="49" charset="0"/>
              </a:rPr>
              <a:t>Lat</a:t>
            </a:r>
            <a:r>
              <a:rPr lang="en-GB" sz="1200" dirty="0"/>
              <a:t> and </a:t>
            </a:r>
            <a:r>
              <a:rPr lang="en-GB" sz="1200" dirty="0">
                <a:solidFill>
                  <a:srgbClr val="D69D68"/>
                </a:solidFill>
                <a:latin typeface="Consolas" panose="020B0609020204030204" pitchFamily="49" charset="0"/>
              </a:rPr>
              <a:t>Long</a:t>
            </a:r>
            <a:r>
              <a:rPr lang="en-GB" sz="1200" dirty="0"/>
              <a:t> values.</a:t>
            </a:r>
          </a:p>
          <a:p>
            <a:pPr marL="647700" lvl="2" indent="-285750"/>
            <a:r>
              <a:rPr lang="en-GB" sz="1200" dirty="0"/>
              <a:t>After marking a point using the </a:t>
            </a:r>
            <a:r>
              <a:rPr lang="en-GB" sz="1200" dirty="0">
                <a:solidFill>
                  <a:srgbClr val="D69D68"/>
                </a:solidFill>
                <a:latin typeface="Consolas" panose="020B0609020204030204" pitchFamily="49" charset="0"/>
              </a:rPr>
              <a:t>Lat</a:t>
            </a:r>
            <a:r>
              <a:rPr lang="en-GB" sz="1200" dirty="0"/>
              <a:t> and </a:t>
            </a:r>
            <a:r>
              <a:rPr lang="en-GB" sz="1200" dirty="0">
                <a:solidFill>
                  <a:srgbClr val="D69D68"/>
                </a:solidFill>
                <a:latin typeface="Consolas" panose="020B0609020204030204" pitchFamily="49" charset="0"/>
              </a:rPr>
              <a:t>Long</a:t>
            </a:r>
            <a:r>
              <a:rPr lang="en-GB" sz="1200" dirty="0"/>
              <a:t> values, create a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folium.Marker</a:t>
            </a:r>
            <a:r>
              <a:rPr lang="en-GB" sz="1200" dirty="0"/>
              <a:t> object to show the distance.</a:t>
            </a:r>
          </a:p>
          <a:p>
            <a:pPr marL="647700" lvl="2" indent="-285750"/>
            <a:r>
              <a:rPr lang="en-GB" sz="1200" dirty="0"/>
              <a:t>To display the distance line between two points, draw a </a:t>
            </a:r>
            <a:r>
              <a:rPr lang="en-GB" sz="1200" dirty="0" err="1">
                <a:solidFill>
                  <a:srgbClr val="61AFEF"/>
                </a:solidFill>
                <a:latin typeface="Consolas" panose="020B0609020204030204" pitchFamily="49" charset="0"/>
              </a:rPr>
              <a:t>folium.PolyLine</a:t>
            </a:r>
            <a:r>
              <a:rPr lang="en-GB" sz="1200" dirty="0"/>
              <a:t> and add this to the map.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BBE921-76A2-491F-95BB-852950A1B925}"/>
              </a:ext>
            </a:extLst>
          </p:cNvPr>
          <p:cNvSpPr txBox="1"/>
          <p:nvPr/>
        </p:nvSpPr>
        <p:spPr>
          <a:xfrm>
            <a:off x="11064552" y="6487452"/>
            <a:ext cx="8947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2"/>
              </a:rPr>
              <a:t>GitHub Link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920905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dashboard – </a:t>
            </a:r>
            <a:r>
              <a:rPr lang="en-US" dirty="0">
                <a:solidFill>
                  <a:schemeClr val="accent2"/>
                </a:solidFill>
              </a:rPr>
              <a:t>plotly dash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1600" dirty="0">
                <a:solidFill>
                  <a:schemeClr val="accent2"/>
                </a:solidFill>
              </a:rPr>
              <a:t>The following plots were added to a Plotly Dash dashboard to have an interactive visualisation of the data:</a:t>
            </a:r>
          </a:p>
          <a:p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Pie chart (</a:t>
            </a:r>
            <a:r>
              <a:rPr lang="en-GB" dirty="0" err="1">
                <a:solidFill>
                  <a:srgbClr val="61AFEF"/>
                </a:solidFill>
                <a:latin typeface="Consolas" panose="020B0609020204030204" pitchFamily="49" charset="0"/>
              </a:rPr>
              <a:t>px.pie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()</a:t>
            </a:r>
            <a:r>
              <a:rPr lang="en-GB" dirty="0"/>
              <a:t>) showing the total successful launches per site 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dirty="0"/>
              <a:t>This makes it clear to see which sites are most successful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dirty="0"/>
              <a:t>The chart could also be filtered (using a </a:t>
            </a:r>
            <a:r>
              <a:rPr lang="en-GB" sz="2000" dirty="0" err="1">
                <a:solidFill>
                  <a:srgbClr val="61AFEF"/>
                </a:solidFill>
                <a:latin typeface="Consolas" panose="020B0609020204030204" pitchFamily="49" charset="0"/>
              </a:rPr>
              <a:t>dcc.Dropdown</a:t>
            </a:r>
            <a:r>
              <a:rPr lang="en-GB" sz="2000" dirty="0">
                <a:solidFill>
                  <a:srgbClr val="61AFEF"/>
                </a:solidFill>
                <a:latin typeface="Consolas" panose="020B0609020204030204" pitchFamily="49" charset="0"/>
              </a:rPr>
              <a:t>()</a:t>
            </a:r>
            <a:r>
              <a:rPr lang="en-GB" dirty="0"/>
              <a:t> object) to see the success/failure ratio for an individual site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Scatter graph (</a:t>
            </a:r>
            <a:r>
              <a:rPr lang="en-GB" dirty="0" err="1">
                <a:solidFill>
                  <a:srgbClr val="61AFEF"/>
                </a:solidFill>
                <a:latin typeface="Consolas" panose="020B0609020204030204" pitchFamily="49" charset="0"/>
              </a:rPr>
              <a:t>px.scatter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()</a:t>
            </a:r>
            <a:r>
              <a:rPr lang="en-GB" dirty="0"/>
              <a:t>) to show the correlation between outcome (success or not) and payload mass (kg)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dirty="0"/>
              <a:t>This could be filtered (using a </a:t>
            </a:r>
            <a:r>
              <a:rPr lang="en-GB" sz="2000" dirty="0">
                <a:solidFill>
                  <a:srgbClr val="61AFEF"/>
                </a:solidFill>
                <a:latin typeface="Consolas" panose="020B0609020204030204" pitchFamily="49" charset="0"/>
              </a:rPr>
              <a:t>RangeSlider()</a:t>
            </a:r>
            <a:r>
              <a:rPr lang="en-GB" dirty="0">
                <a:solidFill>
                  <a:schemeClr val="accent2"/>
                </a:solidFill>
              </a:rPr>
              <a:t> </a:t>
            </a:r>
            <a:r>
              <a:rPr lang="en-GB" dirty="0"/>
              <a:t>object) by ranges of payload masses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dirty="0"/>
              <a:t>It could also be filtered by booster version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B143B8-C817-4278-823F-5EC99DE45B22}"/>
              </a:ext>
            </a:extLst>
          </p:cNvPr>
          <p:cNvSpPr txBox="1"/>
          <p:nvPr/>
        </p:nvSpPr>
        <p:spPr>
          <a:xfrm>
            <a:off x="11064552" y="6487452"/>
            <a:ext cx="8947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2"/>
              </a:rPr>
              <a:t>GitHub Link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66980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0987DCC-17D6-4908-99E6-7D8B3662B1B4}"/>
              </a:ext>
            </a:extLst>
          </p:cNvPr>
          <p:cNvSpPr txBox="1">
            <a:spLocks/>
          </p:cNvSpPr>
          <p:nvPr/>
        </p:nvSpPr>
        <p:spPr>
          <a:xfrm>
            <a:off x="404813" y="1447801"/>
            <a:ext cx="11406187" cy="6964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>
                <a:solidFill>
                  <a:schemeClr val="accent2"/>
                </a:solidFill>
              </a:rPr>
              <a:t>The following steps were taking to develop, evaluate, and find the best performing classification model: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Analysis - </a:t>
            </a:r>
            <a:r>
              <a:rPr lang="en-US" dirty="0">
                <a:solidFill>
                  <a:schemeClr val="accent2"/>
                </a:solidFill>
              </a:rPr>
              <a:t>Classification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B143B8-C817-4278-823F-5EC99DE45B22}"/>
              </a:ext>
            </a:extLst>
          </p:cNvPr>
          <p:cNvSpPr txBox="1"/>
          <p:nvPr/>
        </p:nvSpPr>
        <p:spPr>
          <a:xfrm>
            <a:off x="11064552" y="6487452"/>
            <a:ext cx="8947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2"/>
              </a:rPr>
              <a:t>GitHub Link</a:t>
            </a:r>
            <a:endParaRPr lang="en-GB" sz="1000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19E86AD-4F22-44EB-985C-3492E63D0619}"/>
              </a:ext>
            </a:extLst>
          </p:cNvPr>
          <p:cNvSpPr txBox="1">
            <a:spLocks/>
          </p:cNvSpPr>
          <p:nvPr/>
        </p:nvSpPr>
        <p:spPr>
          <a:xfrm>
            <a:off x="404813" y="2085331"/>
            <a:ext cx="3456432" cy="699646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Model Development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74DE6FD-8B6A-4808-8CE8-E36BFA77926E}"/>
              </a:ext>
            </a:extLst>
          </p:cNvPr>
          <p:cNvSpPr txBox="1">
            <a:spLocks/>
          </p:cNvSpPr>
          <p:nvPr/>
        </p:nvSpPr>
        <p:spPr>
          <a:xfrm>
            <a:off x="404812" y="2833358"/>
            <a:ext cx="3314923" cy="34039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To prepare the dataset for model development: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Load dataset		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Perform necessary data transformations (standardise and pre-process)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Split data into training and test data sets, using </a:t>
            </a:r>
            <a:r>
              <a:rPr lang="en-GB" sz="12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train_test_split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()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Decide which type of machine learning algorithms are most appropriate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For each chosen algorithm: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Create a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GridSearchCV</a:t>
            </a:r>
            <a:r>
              <a:rPr lang="en-GB" sz="1200" dirty="0"/>
              <a:t> object and a dictionary of parameters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Fit the object to the parameters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Use the training data set to train the model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7A875CC-EF90-42D3-815E-2E756F4098E1}"/>
              </a:ext>
            </a:extLst>
          </p:cNvPr>
          <p:cNvSpPr txBox="1">
            <a:spLocks/>
          </p:cNvSpPr>
          <p:nvPr/>
        </p:nvSpPr>
        <p:spPr>
          <a:xfrm>
            <a:off x="4371046" y="2121171"/>
            <a:ext cx="2552253" cy="627966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Model Evaluation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250B2867-39C2-445A-993F-32EE99985034}"/>
              </a:ext>
            </a:extLst>
          </p:cNvPr>
          <p:cNvSpPr txBox="1">
            <a:spLocks/>
          </p:cNvSpPr>
          <p:nvPr/>
        </p:nvSpPr>
        <p:spPr>
          <a:xfrm>
            <a:off x="4371047" y="2796483"/>
            <a:ext cx="3237121" cy="34408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For each chosen algorithm: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bg1"/>
                </a:solidFill>
              </a:rPr>
              <a:t>Using the output GridSearchCV object:</a:t>
            </a:r>
          </a:p>
          <a:p>
            <a:pPr marL="647700" lvl="2" indent="-285750"/>
            <a:r>
              <a:rPr lang="en-GB" sz="1000" dirty="0">
                <a:solidFill>
                  <a:schemeClr val="bg1"/>
                </a:solidFill>
              </a:rPr>
              <a:t>Check the tuned hyperparameters (</a:t>
            </a:r>
            <a:r>
              <a:rPr lang="en-GB" sz="1000" dirty="0" err="1">
                <a:solidFill>
                  <a:srgbClr val="61AFEF"/>
                </a:solidFill>
                <a:latin typeface="Consolas" panose="020B0609020204030204" pitchFamily="49" charset="0"/>
              </a:rPr>
              <a:t>best_params</a:t>
            </a:r>
            <a:r>
              <a:rPr lang="en-GB" sz="1000" dirty="0">
                <a:solidFill>
                  <a:srgbClr val="61AFEF"/>
                </a:solidFill>
              </a:rPr>
              <a:t>_</a:t>
            </a:r>
            <a:r>
              <a:rPr lang="en-GB" sz="1000" dirty="0">
                <a:solidFill>
                  <a:schemeClr val="bg1"/>
                </a:solidFill>
              </a:rPr>
              <a:t>)</a:t>
            </a:r>
          </a:p>
          <a:p>
            <a:pPr marL="647700" lvl="2" indent="-285750"/>
            <a:r>
              <a:rPr lang="en-GB" sz="1000" dirty="0">
                <a:solidFill>
                  <a:schemeClr val="bg1"/>
                </a:solidFill>
              </a:rPr>
              <a:t>Check the accuracy (</a:t>
            </a:r>
            <a:r>
              <a:rPr lang="en-GB" sz="1000" dirty="0">
                <a:solidFill>
                  <a:srgbClr val="61AFEF"/>
                </a:solidFill>
                <a:latin typeface="Consolas" panose="020B0609020204030204" pitchFamily="49" charset="0"/>
              </a:rPr>
              <a:t>score </a:t>
            </a:r>
            <a:r>
              <a:rPr lang="en-GB" sz="1000" dirty="0">
                <a:solidFill>
                  <a:schemeClr val="bg1"/>
                </a:solidFill>
              </a:rPr>
              <a:t>and</a:t>
            </a:r>
            <a:r>
              <a:rPr lang="en-GB" sz="1000" dirty="0">
                <a:solidFill>
                  <a:srgbClr val="61AFEF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61AFEF"/>
                </a:solidFill>
                <a:latin typeface="Consolas" panose="020B0609020204030204" pitchFamily="49" charset="0"/>
              </a:rPr>
              <a:t>best_score</a:t>
            </a:r>
            <a:r>
              <a:rPr lang="en-GB" sz="1000" dirty="0">
                <a:solidFill>
                  <a:srgbClr val="61AFEF"/>
                </a:solidFill>
                <a:latin typeface="Consolas" panose="020B0609020204030204" pitchFamily="49" charset="0"/>
              </a:rPr>
              <a:t>_</a:t>
            </a:r>
            <a:r>
              <a:rPr lang="en-GB" sz="1000" dirty="0">
                <a:solidFill>
                  <a:schemeClr val="bg1"/>
                </a:solidFill>
              </a:rPr>
              <a:t>)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bg1"/>
                </a:solidFill>
              </a:rPr>
              <a:t>Plot and examine the Confusion Matrix</a:t>
            </a:r>
          </a:p>
          <a:p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EDEF60D0-E34D-4BF2-91AF-AA41945706AD}"/>
              </a:ext>
            </a:extLst>
          </p:cNvPr>
          <p:cNvSpPr txBox="1">
            <a:spLocks/>
          </p:cNvSpPr>
          <p:nvPr/>
        </p:nvSpPr>
        <p:spPr>
          <a:xfrm>
            <a:off x="8330755" y="2074444"/>
            <a:ext cx="3456432" cy="72142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Finding the Best Classification Model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16AF34B-A4D3-4B3C-BE8E-3FDD87E7BFDB}"/>
              </a:ext>
            </a:extLst>
          </p:cNvPr>
          <p:cNvSpPr txBox="1">
            <a:spLocks/>
          </p:cNvSpPr>
          <p:nvPr/>
        </p:nvSpPr>
        <p:spPr>
          <a:xfrm>
            <a:off x="8330755" y="2799668"/>
            <a:ext cx="3093837" cy="34376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Review the accuracy scores for all chosen algorithms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The model with the highest accuracy score is determined as the best performing model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65F135F2-FAEB-4ADF-8D3D-120DEB6BD95C}"/>
              </a:ext>
            </a:extLst>
          </p:cNvPr>
          <p:cNvSpPr/>
          <p:nvPr/>
        </p:nvSpPr>
        <p:spPr>
          <a:xfrm>
            <a:off x="3719736" y="2262749"/>
            <a:ext cx="360040" cy="344810"/>
          </a:xfrm>
          <a:prstGeom prst="rightArrow">
            <a:avLst>
              <a:gd name="adj1" fmla="val 50000"/>
              <a:gd name="adj2" fmla="val 5529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E840AD5-887F-4118-870B-DC12633121B8}"/>
              </a:ext>
            </a:extLst>
          </p:cNvPr>
          <p:cNvSpPr/>
          <p:nvPr/>
        </p:nvSpPr>
        <p:spPr>
          <a:xfrm>
            <a:off x="7608168" y="2262749"/>
            <a:ext cx="360040" cy="344810"/>
          </a:xfrm>
          <a:prstGeom prst="rightArrow">
            <a:avLst>
              <a:gd name="adj1" fmla="val 50000"/>
              <a:gd name="adj2" fmla="val 5529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099DD02-F20F-411A-AA6B-19855569220E}"/>
              </a:ext>
            </a:extLst>
          </p:cNvPr>
          <p:cNvGrpSpPr/>
          <p:nvPr/>
        </p:nvGrpSpPr>
        <p:grpSpPr>
          <a:xfrm>
            <a:off x="6610883" y="2168392"/>
            <a:ext cx="493689" cy="533524"/>
            <a:chOff x="5808998" y="4603333"/>
            <a:chExt cx="627520" cy="67815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7D883C1-464F-4C67-B17F-FD5247B4E829}"/>
                </a:ext>
              </a:extLst>
            </p:cNvPr>
            <p:cNvSpPr/>
            <p:nvPr/>
          </p:nvSpPr>
          <p:spPr>
            <a:xfrm>
              <a:off x="6171760" y="4669521"/>
              <a:ext cx="261873" cy="248803"/>
            </a:xfrm>
            <a:custGeom>
              <a:avLst/>
              <a:gdLst>
                <a:gd name="connsiteX0" fmla="*/ 13393 w 261873"/>
                <a:gd name="connsiteY0" fmla="*/ 37253 h 248803"/>
                <a:gd name="connsiteX1" fmla="*/ 172175 w 261873"/>
                <a:gd name="connsiteY1" fmla="*/ 189653 h 248803"/>
                <a:gd name="connsiteX2" fmla="*/ 142838 w 261873"/>
                <a:gd name="connsiteY2" fmla="*/ 172222 h 248803"/>
                <a:gd name="connsiteX3" fmla="*/ 116341 w 261873"/>
                <a:gd name="connsiteY3" fmla="*/ 177095 h 248803"/>
                <a:gd name="connsiteX4" fmla="*/ 121215 w 261873"/>
                <a:gd name="connsiteY4" fmla="*/ 203592 h 248803"/>
                <a:gd name="connsiteX5" fmla="*/ 123788 w 261873"/>
                <a:gd name="connsiteY5" fmla="*/ 205083 h 248803"/>
                <a:gd name="connsiteX6" fmla="*/ 190463 w 261873"/>
                <a:gd name="connsiteY6" fmla="*/ 244612 h 248803"/>
                <a:gd name="connsiteX7" fmla="*/ 202369 w 261873"/>
                <a:gd name="connsiteY7" fmla="*/ 248803 h 248803"/>
                <a:gd name="connsiteX8" fmla="*/ 202845 w 261873"/>
                <a:gd name="connsiteY8" fmla="*/ 248803 h 248803"/>
                <a:gd name="connsiteX9" fmla="*/ 204369 w 261873"/>
                <a:gd name="connsiteY9" fmla="*/ 248803 h 248803"/>
                <a:gd name="connsiteX10" fmla="*/ 205131 w 261873"/>
                <a:gd name="connsiteY10" fmla="*/ 248803 h 248803"/>
                <a:gd name="connsiteX11" fmla="*/ 205131 w 261873"/>
                <a:gd name="connsiteY11" fmla="*/ 248803 h 248803"/>
                <a:gd name="connsiteX12" fmla="*/ 206655 w 261873"/>
                <a:gd name="connsiteY12" fmla="*/ 248803 h 248803"/>
                <a:gd name="connsiteX13" fmla="*/ 218276 w 261873"/>
                <a:gd name="connsiteY13" fmla="*/ 240040 h 248803"/>
                <a:gd name="connsiteX14" fmla="*/ 259995 w 261873"/>
                <a:gd name="connsiteY14" fmla="*/ 169841 h 248803"/>
                <a:gd name="connsiteX15" fmla="*/ 251057 w 261873"/>
                <a:gd name="connsiteY15" fmla="*/ 144426 h 248803"/>
                <a:gd name="connsiteX16" fmla="*/ 227134 w 261873"/>
                <a:gd name="connsiteY16" fmla="*/ 150791 h 248803"/>
                <a:gd name="connsiteX17" fmla="*/ 209513 w 261873"/>
                <a:gd name="connsiteY17" fmla="*/ 180795 h 248803"/>
                <a:gd name="connsiteX18" fmla="*/ 209513 w 261873"/>
                <a:gd name="connsiteY18" fmla="*/ 180795 h 248803"/>
                <a:gd name="connsiteX19" fmla="*/ 84640 w 261873"/>
                <a:gd name="connsiteY19" fmla="*/ 27537 h 248803"/>
                <a:gd name="connsiteX20" fmla="*/ 24728 w 261873"/>
                <a:gd name="connsiteY20" fmla="*/ 867 h 248803"/>
                <a:gd name="connsiteX21" fmla="*/ 867 w 261873"/>
                <a:gd name="connsiteY21" fmla="*/ 13393 h 248803"/>
                <a:gd name="connsiteX22" fmla="*/ 13393 w 261873"/>
                <a:gd name="connsiteY22" fmla="*/ 37253 h 24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61873" h="248803">
                  <a:moveTo>
                    <a:pt x="13393" y="37253"/>
                  </a:moveTo>
                  <a:cubicBezTo>
                    <a:pt x="87226" y="60452"/>
                    <a:pt x="145967" y="116833"/>
                    <a:pt x="172175" y="189653"/>
                  </a:cubicBezTo>
                  <a:lnTo>
                    <a:pt x="142838" y="172222"/>
                  </a:lnTo>
                  <a:cubicBezTo>
                    <a:pt x="134176" y="166251"/>
                    <a:pt x="122312" y="168433"/>
                    <a:pt x="116341" y="177095"/>
                  </a:cubicBezTo>
                  <a:cubicBezTo>
                    <a:pt x="110370" y="185758"/>
                    <a:pt x="112552" y="197621"/>
                    <a:pt x="121215" y="203592"/>
                  </a:cubicBezTo>
                  <a:cubicBezTo>
                    <a:pt x="122032" y="204156"/>
                    <a:pt x="122892" y="204654"/>
                    <a:pt x="123788" y="205083"/>
                  </a:cubicBezTo>
                  <a:lnTo>
                    <a:pt x="190463" y="244612"/>
                  </a:lnTo>
                  <a:cubicBezTo>
                    <a:pt x="193840" y="247322"/>
                    <a:pt x="198039" y="248799"/>
                    <a:pt x="202369" y="248803"/>
                  </a:cubicBezTo>
                  <a:lnTo>
                    <a:pt x="202845" y="248803"/>
                  </a:lnTo>
                  <a:lnTo>
                    <a:pt x="204369" y="248803"/>
                  </a:lnTo>
                  <a:lnTo>
                    <a:pt x="205131" y="248803"/>
                  </a:lnTo>
                  <a:lnTo>
                    <a:pt x="205131" y="248803"/>
                  </a:lnTo>
                  <a:lnTo>
                    <a:pt x="206655" y="248803"/>
                  </a:lnTo>
                  <a:cubicBezTo>
                    <a:pt x="211536" y="247535"/>
                    <a:pt x="215714" y="244384"/>
                    <a:pt x="218276" y="240040"/>
                  </a:cubicBezTo>
                  <a:lnTo>
                    <a:pt x="259995" y="169841"/>
                  </a:lnTo>
                  <a:cubicBezTo>
                    <a:pt x="264545" y="160355"/>
                    <a:pt x="260544" y="148976"/>
                    <a:pt x="251057" y="144426"/>
                  </a:cubicBezTo>
                  <a:cubicBezTo>
                    <a:pt x="242603" y="140372"/>
                    <a:pt x="232455" y="143071"/>
                    <a:pt x="227134" y="150791"/>
                  </a:cubicBezTo>
                  <a:lnTo>
                    <a:pt x="209513" y="180795"/>
                  </a:lnTo>
                  <a:lnTo>
                    <a:pt x="209513" y="180795"/>
                  </a:lnTo>
                  <a:cubicBezTo>
                    <a:pt x="187493" y="116454"/>
                    <a:pt x="143205" y="62101"/>
                    <a:pt x="84640" y="27537"/>
                  </a:cubicBezTo>
                  <a:cubicBezTo>
                    <a:pt x="65740" y="16414"/>
                    <a:pt x="45642" y="7467"/>
                    <a:pt x="24728" y="867"/>
                  </a:cubicBezTo>
                  <a:cubicBezTo>
                    <a:pt x="14680" y="-2263"/>
                    <a:pt x="3997" y="3345"/>
                    <a:pt x="867" y="13393"/>
                  </a:cubicBezTo>
                  <a:cubicBezTo>
                    <a:pt x="-2263" y="23441"/>
                    <a:pt x="3345" y="34123"/>
                    <a:pt x="13393" y="3725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C6B533D-FB98-45EA-AD25-C054F782A646}"/>
                </a:ext>
              </a:extLst>
            </p:cNvPr>
            <p:cNvSpPr/>
            <p:nvPr/>
          </p:nvSpPr>
          <p:spPr>
            <a:xfrm>
              <a:off x="5808998" y="4701245"/>
              <a:ext cx="138654" cy="307657"/>
            </a:xfrm>
            <a:custGeom>
              <a:avLst/>
              <a:gdLst>
                <a:gd name="connsiteX0" fmla="*/ 7781 w 138654"/>
                <a:gd name="connsiteY0" fmla="*/ 292989 h 307657"/>
                <a:gd name="connsiteX1" fmla="*/ 26355 w 138654"/>
                <a:gd name="connsiteY1" fmla="*/ 307658 h 307657"/>
                <a:gd name="connsiteX2" fmla="*/ 30737 w 138654"/>
                <a:gd name="connsiteY2" fmla="*/ 307086 h 307657"/>
                <a:gd name="connsiteX3" fmla="*/ 44548 w 138654"/>
                <a:gd name="connsiteY3" fmla="*/ 284226 h 307657"/>
                <a:gd name="connsiteX4" fmla="*/ 73123 w 138654"/>
                <a:gd name="connsiteY4" fmla="*/ 101537 h 307657"/>
                <a:gd name="connsiteX5" fmla="*/ 99221 w 138654"/>
                <a:gd name="connsiteY5" fmla="*/ 65151 h 307657"/>
                <a:gd name="connsiteX6" fmla="*/ 99793 w 138654"/>
                <a:gd name="connsiteY6" fmla="*/ 65723 h 307657"/>
                <a:gd name="connsiteX7" fmla="*/ 99793 w 138654"/>
                <a:gd name="connsiteY7" fmla="*/ 100584 h 307657"/>
                <a:gd name="connsiteX8" fmla="*/ 118843 w 138654"/>
                <a:gd name="connsiteY8" fmla="*/ 119634 h 307657"/>
                <a:gd name="connsiteX9" fmla="*/ 137893 w 138654"/>
                <a:gd name="connsiteY9" fmla="*/ 100584 h 307657"/>
                <a:gd name="connsiteX10" fmla="*/ 138655 w 138654"/>
                <a:gd name="connsiteY10" fmla="*/ 19812 h 307657"/>
                <a:gd name="connsiteX11" fmla="*/ 119605 w 138654"/>
                <a:gd name="connsiteY11" fmla="*/ 762 h 307657"/>
                <a:gd name="connsiteX12" fmla="*/ 38738 w 138654"/>
                <a:gd name="connsiteY12" fmla="*/ 0 h 307657"/>
                <a:gd name="connsiteX13" fmla="*/ 19688 w 138654"/>
                <a:gd name="connsiteY13" fmla="*/ 19050 h 307657"/>
                <a:gd name="connsiteX14" fmla="*/ 38738 w 138654"/>
                <a:gd name="connsiteY14" fmla="*/ 38100 h 307657"/>
                <a:gd name="connsiteX15" fmla="*/ 72551 w 138654"/>
                <a:gd name="connsiteY15" fmla="*/ 38100 h 307657"/>
                <a:gd name="connsiteX16" fmla="*/ 39785 w 138654"/>
                <a:gd name="connsiteY16" fmla="*/ 81915 h 307657"/>
                <a:gd name="connsiteX17" fmla="*/ 7781 w 138654"/>
                <a:gd name="connsiteY17" fmla="*/ 292989 h 30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8654" h="307657">
                  <a:moveTo>
                    <a:pt x="7781" y="292989"/>
                  </a:moveTo>
                  <a:cubicBezTo>
                    <a:pt x="9816" y="301598"/>
                    <a:pt x="17509" y="307674"/>
                    <a:pt x="26355" y="307658"/>
                  </a:cubicBezTo>
                  <a:cubicBezTo>
                    <a:pt x="27833" y="307649"/>
                    <a:pt x="29305" y="307457"/>
                    <a:pt x="30737" y="307086"/>
                  </a:cubicBezTo>
                  <a:cubicBezTo>
                    <a:pt x="40806" y="304509"/>
                    <a:pt x="46951" y="294338"/>
                    <a:pt x="44548" y="284226"/>
                  </a:cubicBezTo>
                  <a:cubicBezTo>
                    <a:pt x="30027" y="221928"/>
                    <a:pt x="40273" y="156425"/>
                    <a:pt x="73123" y="101537"/>
                  </a:cubicBezTo>
                  <a:cubicBezTo>
                    <a:pt x="80730" y="88661"/>
                    <a:pt x="89464" y="76484"/>
                    <a:pt x="99221" y="65151"/>
                  </a:cubicBezTo>
                  <a:lnTo>
                    <a:pt x="99793" y="65723"/>
                  </a:lnTo>
                  <a:lnTo>
                    <a:pt x="99793" y="100584"/>
                  </a:lnTo>
                  <a:cubicBezTo>
                    <a:pt x="99793" y="111105"/>
                    <a:pt x="108322" y="119634"/>
                    <a:pt x="118843" y="119634"/>
                  </a:cubicBezTo>
                  <a:cubicBezTo>
                    <a:pt x="129364" y="119634"/>
                    <a:pt x="137893" y="111105"/>
                    <a:pt x="137893" y="100584"/>
                  </a:cubicBezTo>
                  <a:lnTo>
                    <a:pt x="138655" y="19812"/>
                  </a:lnTo>
                  <a:cubicBezTo>
                    <a:pt x="138655" y="9291"/>
                    <a:pt x="130126" y="762"/>
                    <a:pt x="119605" y="762"/>
                  </a:cubicBezTo>
                  <a:lnTo>
                    <a:pt x="38738" y="0"/>
                  </a:lnTo>
                  <a:cubicBezTo>
                    <a:pt x="28216" y="0"/>
                    <a:pt x="19688" y="8529"/>
                    <a:pt x="19688" y="19050"/>
                  </a:cubicBezTo>
                  <a:cubicBezTo>
                    <a:pt x="19688" y="29571"/>
                    <a:pt x="28216" y="38100"/>
                    <a:pt x="38738" y="38100"/>
                  </a:cubicBezTo>
                  <a:lnTo>
                    <a:pt x="72551" y="38100"/>
                  </a:lnTo>
                  <a:cubicBezTo>
                    <a:pt x="60264" y="51632"/>
                    <a:pt x="49293" y="66304"/>
                    <a:pt x="39785" y="81915"/>
                  </a:cubicBezTo>
                  <a:cubicBezTo>
                    <a:pt x="2095" y="145441"/>
                    <a:pt x="-9384" y="221146"/>
                    <a:pt x="7781" y="29298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EFDD900-2DAA-4B04-97DB-7AA2D5D34562}"/>
                </a:ext>
              </a:extLst>
            </p:cNvPr>
            <p:cNvSpPr/>
            <p:nvPr/>
          </p:nvSpPr>
          <p:spPr>
            <a:xfrm>
              <a:off x="5996339" y="5117044"/>
              <a:ext cx="318117" cy="164442"/>
            </a:xfrm>
            <a:custGeom>
              <a:avLst/>
              <a:gdLst>
                <a:gd name="connsiteX0" fmla="*/ 285112 w 318117"/>
                <a:gd name="connsiteY0" fmla="*/ 5783 h 164442"/>
                <a:gd name="connsiteX1" fmla="*/ 68418 w 318117"/>
                <a:gd name="connsiteY1" fmla="*/ 69124 h 164442"/>
                <a:gd name="connsiteX2" fmla="*/ 68418 w 318117"/>
                <a:gd name="connsiteY2" fmla="*/ 69124 h 164442"/>
                <a:gd name="connsiteX3" fmla="*/ 98707 w 318117"/>
                <a:gd name="connsiteY3" fmla="*/ 51979 h 164442"/>
                <a:gd name="connsiteX4" fmla="*/ 105708 w 318117"/>
                <a:gd name="connsiteY4" fmla="*/ 25928 h 164442"/>
                <a:gd name="connsiteX5" fmla="*/ 79657 w 318117"/>
                <a:gd name="connsiteY5" fmla="*/ 18927 h 164442"/>
                <a:gd name="connsiteX6" fmla="*/ 9649 w 318117"/>
                <a:gd name="connsiteY6" fmla="*/ 58646 h 164442"/>
                <a:gd name="connsiteX7" fmla="*/ 2487 w 318117"/>
                <a:gd name="connsiteY7" fmla="*/ 84618 h 164442"/>
                <a:gd name="connsiteX8" fmla="*/ 2505 w 318117"/>
                <a:gd name="connsiteY8" fmla="*/ 84650 h 164442"/>
                <a:gd name="connsiteX9" fmla="*/ 42605 w 318117"/>
                <a:gd name="connsiteY9" fmla="*/ 154849 h 164442"/>
                <a:gd name="connsiteX10" fmla="*/ 68704 w 318117"/>
                <a:gd name="connsiteY10" fmla="*/ 161897 h 164442"/>
                <a:gd name="connsiteX11" fmla="*/ 75752 w 318117"/>
                <a:gd name="connsiteY11" fmla="*/ 135799 h 164442"/>
                <a:gd name="connsiteX12" fmla="*/ 58702 w 318117"/>
                <a:gd name="connsiteY12" fmla="*/ 106081 h 164442"/>
                <a:gd name="connsiteX13" fmla="*/ 311591 w 318117"/>
                <a:gd name="connsiteY13" fmla="*/ 33405 h 164442"/>
                <a:gd name="connsiteX14" fmla="*/ 313422 w 318117"/>
                <a:gd name="connsiteY14" fmla="*/ 6526 h 164442"/>
                <a:gd name="connsiteX15" fmla="*/ 286543 w 318117"/>
                <a:gd name="connsiteY15" fmla="*/ 4696 h 164442"/>
                <a:gd name="connsiteX16" fmla="*/ 285397 w 318117"/>
                <a:gd name="connsiteY16" fmla="*/ 5783 h 164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17" h="164442">
                  <a:moveTo>
                    <a:pt x="285112" y="5783"/>
                  </a:moveTo>
                  <a:cubicBezTo>
                    <a:pt x="227208" y="60409"/>
                    <a:pt x="146627" y="83964"/>
                    <a:pt x="68418" y="69124"/>
                  </a:cubicBezTo>
                  <a:lnTo>
                    <a:pt x="68418" y="69124"/>
                  </a:lnTo>
                  <a:lnTo>
                    <a:pt x="98707" y="51979"/>
                  </a:lnTo>
                  <a:cubicBezTo>
                    <a:pt x="107834" y="46718"/>
                    <a:pt x="110969" y="35055"/>
                    <a:pt x="105708" y="25928"/>
                  </a:cubicBezTo>
                  <a:cubicBezTo>
                    <a:pt x="100447" y="16801"/>
                    <a:pt x="88784" y="13666"/>
                    <a:pt x="79657" y="18927"/>
                  </a:cubicBezTo>
                  <a:lnTo>
                    <a:pt x="9649" y="58646"/>
                  </a:lnTo>
                  <a:cubicBezTo>
                    <a:pt x="499" y="63840"/>
                    <a:pt x="-2707" y="75468"/>
                    <a:pt x="2487" y="84618"/>
                  </a:cubicBezTo>
                  <a:cubicBezTo>
                    <a:pt x="2492" y="84629"/>
                    <a:pt x="2499" y="84639"/>
                    <a:pt x="2505" y="84650"/>
                  </a:cubicBezTo>
                  <a:lnTo>
                    <a:pt x="42605" y="154849"/>
                  </a:lnTo>
                  <a:cubicBezTo>
                    <a:pt x="47866" y="164002"/>
                    <a:pt x="59550" y="167158"/>
                    <a:pt x="68704" y="161897"/>
                  </a:cubicBezTo>
                  <a:cubicBezTo>
                    <a:pt x="77857" y="156637"/>
                    <a:pt x="81013" y="144952"/>
                    <a:pt x="75752" y="135799"/>
                  </a:cubicBezTo>
                  <a:lnTo>
                    <a:pt x="58702" y="106081"/>
                  </a:lnTo>
                  <a:cubicBezTo>
                    <a:pt x="149801" y="124416"/>
                    <a:pt x="244126" y="97309"/>
                    <a:pt x="311591" y="33405"/>
                  </a:cubicBezTo>
                  <a:cubicBezTo>
                    <a:pt x="319519" y="26488"/>
                    <a:pt x="320339" y="14454"/>
                    <a:pt x="313422" y="6526"/>
                  </a:cubicBezTo>
                  <a:cubicBezTo>
                    <a:pt x="306506" y="-1401"/>
                    <a:pt x="294472" y="-2221"/>
                    <a:pt x="286543" y="4696"/>
                  </a:cubicBezTo>
                  <a:cubicBezTo>
                    <a:pt x="286147" y="5041"/>
                    <a:pt x="285764" y="5404"/>
                    <a:pt x="285397" y="578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2E91955-5656-4290-A2B5-2129F205A14E}"/>
                </a:ext>
              </a:extLst>
            </p:cNvPr>
            <p:cNvSpPr/>
            <p:nvPr/>
          </p:nvSpPr>
          <p:spPr>
            <a:xfrm>
              <a:off x="5822156" y="5032244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284"/>
                    <a:pt x="118284" y="152400"/>
                    <a:pt x="76200" y="152400"/>
                  </a:cubicBezTo>
                  <a:cubicBezTo>
                    <a:pt x="34116" y="152400"/>
                    <a:pt x="0" y="118284"/>
                    <a:pt x="0" y="76200"/>
                  </a:cubicBezTo>
                  <a:cubicBezTo>
                    <a:pt x="0" y="34116"/>
                    <a:pt x="34116" y="0"/>
                    <a:pt x="76200" y="0"/>
                  </a:cubicBezTo>
                  <a:cubicBezTo>
                    <a:pt x="118284" y="0"/>
                    <a:pt x="152400" y="34116"/>
                    <a:pt x="152400" y="762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8EBE2BC-5CA9-4209-AADE-286EB67F83F2}"/>
                </a:ext>
              </a:extLst>
            </p:cNvPr>
            <p:cNvSpPr/>
            <p:nvPr/>
          </p:nvSpPr>
          <p:spPr>
            <a:xfrm>
              <a:off x="6284118" y="4967093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284"/>
                    <a:pt x="118284" y="152400"/>
                    <a:pt x="76200" y="152400"/>
                  </a:cubicBezTo>
                  <a:cubicBezTo>
                    <a:pt x="34116" y="152400"/>
                    <a:pt x="0" y="118284"/>
                    <a:pt x="0" y="76200"/>
                  </a:cubicBezTo>
                  <a:cubicBezTo>
                    <a:pt x="0" y="34116"/>
                    <a:pt x="34116" y="0"/>
                    <a:pt x="76200" y="0"/>
                  </a:cubicBezTo>
                  <a:cubicBezTo>
                    <a:pt x="118284" y="0"/>
                    <a:pt x="152400" y="34116"/>
                    <a:pt x="152400" y="762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1A1497-BE6F-478E-9A75-7701F69443A1}"/>
                </a:ext>
              </a:extLst>
            </p:cNvPr>
            <p:cNvSpPr/>
            <p:nvPr/>
          </p:nvSpPr>
          <p:spPr>
            <a:xfrm>
              <a:off x="6000749" y="4603333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284"/>
                    <a:pt x="118284" y="152400"/>
                    <a:pt x="76200" y="152400"/>
                  </a:cubicBezTo>
                  <a:cubicBezTo>
                    <a:pt x="34116" y="152400"/>
                    <a:pt x="0" y="118284"/>
                    <a:pt x="0" y="76200"/>
                  </a:cubicBezTo>
                  <a:cubicBezTo>
                    <a:pt x="0" y="34116"/>
                    <a:pt x="34116" y="0"/>
                    <a:pt x="76200" y="0"/>
                  </a:cubicBezTo>
                  <a:cubicBezTo>
                    <a:pt x="118284" y="0"/>
                    <a:pt x="152400" y="34116"/>
                    <a:pt x="152400" y="762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33" name="Graphic 31" descr="Trophy with solid fill">
            <a:extLst>
              <a:ext uri="{FF2B5EF4-FFF2-40B4-BE49-F238E27FC236}">
                <a16:creationId xmlns:a16="http://schemas.microsoft.com/office/drawing/2014/main" id="{CCC33B09-9283-4AA2-B86E-82F36479DE2E}"/>
              </a:ext>
            </a:extLst>
          </p:cNvPr>
          <p:cNvSpPr/>
          <p:nvPr/>
        </p:nvSpPr>
        <p:spPr>
          <a:xfrm>
            <a:off x="10920536" y="2161783"/>
            <a:ext cx="504056" cy="546743"/>
          </a:xfrm>
          <a:custGeom>
            <a:avLst/>
            <a:gdLst>
              <a:gd name="connsiteX0" fmla="*/ 268778 w 314097"/>
              <a:gd name="connsiteY0" fmla="*/ 170510 h 354032"/>
              <a:gd name="connsiteX1" fmla="*/ 205958 w 314097"/>
              <a:gd name="connsiteY1" fmla="*/ 200574 h 354032"/>
              <a:gd name="connsiteX2" fmla="*/ 232881 w 314097"/>
              <a:gd name="connsiteY2" fmla="*/ 173202 h 354032"/>
              <a:gd name="connsiteX3" fmla="*/ 243201 w 314097"/>
              <a:gd name="connsiteY3" fmla="*/ 159741 h 354032"/>
              <a:gd name="connsiteX4" fmla="*/ 255316 w 314097"/>
              <a:gd name="connsiteY4" fmla="*/ 117113 h 354032"/>
              <a:gd name="connsiteX5" fmla="*/ 255316 w 314097"/>
              <a:gd name="connsiteY5" fmla="*/ 58781 h 354032"/>
              <a:gd name="connsiteX6" fmla="*/ 286726 w 314097"/>
              <a:gd name="connsiteY6" fmla="*/ 58781 h 354032"/>
              <a:gd name="connsiteX7" fmla="*/ 286726 w 314097"/>
              <a:gd name="connsiteY7" fmla="*/ 126985 h 354032"/>
              <a:gd name="connsiteX8" fmla="*/ 268778 w 314097"/>
              <a:gd name="connsiteY8" fmla="*/ 170510 h 354032"/>
              <a:gd name="connsiteX9" fmla="*/ 45768 w 314097"/>
              <a:gd name="connsiteY9" fmla="*/ 170510 h 354032"/>
              <a:gd name="connsiteX10" fmla="*/ 26923 w 314097"/>
              <a:gd name="connsiteY10" fmla="*/ 126985 h 354032"/>
              <a:gd name="connsiteX11" fmla="*/ 26923 w 314097"/>
              <a:gd name="connsiteY11" fmla="*/ 58332 h 354032"/>
              <a:gd name="connsiteX12" fmla="*/ 58332 w 314097"/>
              <a:gd name="connsiteY12" fmla="*/ 58332 h 354032"/>
              <a:gd name="connsiteX13" fmla="*/ 58332 w 314097"/>
              <a:gd name="connsiteY13" fmla="*/ 116665 h 354032"/>
              <a:gd name="connsiteX14" fmla="*/ 70448 w 314097"/>
              <a:gd name="connsiteY14" fmla="*/ 159292 h 354032"/>
              <a:gd name="connsiteX15" fmla="*/ 80768 w 314097"/>
              <a:gd name="connsiteY15" fmla="*/ 172754 h 354032"/>
              <a:gd name="connsiteX16" fmla="*/ 107691 w 314097"/>
              <a:gd name="connsiteY16" fmla="*/ 200125 h 354032"/>
              <a:gd name="connsiteX17" fmla="*/ 45768 w 314097"/>
              <a:gd name="connsiteY17" fmla="*/ 170510 h 354032"/>
              <a:gd name="connsiteX18" fmla="*/ 314097 w 314097"/>
              <a:gd name="connsiteY18" fmla="*/ 125639 h 354032"/>
              <a:gd name="connsiteX19" fmla="*/ 314097 w 314097"/>
              <a:gd name="connsiteY19" fmla="*/ 31410 h 354032"/>
              <a:gd name="connsiteX20" fmla="*/ 255765 w 314097"/>
              <a:gd name="connsiteY20" fmla="*/ 31410 h 354032"/>
              <a:gd name="connsiteX21" fmla="*/ 255765 w 314097"/>
              <a:gd name="connsiteY21" fmla="*/ 0 h 354032"/>
              <a:gd name="connsiteX22" fmla="*/ 157049 w 314097"/>
              <a:gd name="connsiteY22" fmla="*/ 0 h 354032"/>
              <a:gd name="connsiteX23" fmla="*/ 58332 w 314097"/>
              <a:gd name="connsiteY23" fmla="*/ 0 h 354032"/>
              <a:gd name="connsiteX24" fmla="*/ 58332 w 314097"/>
              <a:gd name="connsiteY24" fmla="*/ 31410 h 354032"/>
              <a:gd name="connsiteX25" fmla="*/ 0 w 314097"/>
              <a:gd name="connsiteY25" fmla="*/ 31410 h 354032"/>
              <a:gd name="connsiteX26" fmla="*/ 0 w 314097"/>
              <a:gd name="connsiteY26" fmla="*/ 125190 h 354032"/>
              <a:gd name="connsiteX27" fmla="*/ 25576 w 314097"/>
              <a:gd name="connsiteY27" fmla="*/ 188010 h 354032"/>
              <a:gd name="connsiteX28" fmla="*/ 132818 w 314097"/>
              <a:gd name="connsiteY28" fmla="*/ 228394 h 354032"/>
              <a:gd name="connsiteX29" fmla="*/ 139100 w 314097"/>
              <a:gd name="connsiteY29" fmla="*/ 250829 h 354032"/>
              <a:gd name="connsiteX30" fmla="*/ 139100 w 314097"/>
              <a:gd name="connsiteY30" fmla="*/ 309161 h 354032"/>
              <a:gd name="connsiteX31" fmla="*/ 116665 w 314097"/>
              <a:gd name="connsiteY31" fmla="*/ 309161 h 354032"/>
              <a:gd name="connsiteX32" fmla="*/ 98716 w 314097"/>
              <a:gd name="connsiteY32" fmla="*/ 327110 h 354032"/>
              <a:gd name="connsiteX33" fmla="*/ 76281 w 314097"/>
              <a:gd name="connsiteY33" fmla="*/ 327110 h 354032"/>
              <a:gd name="connsiteX34" fmla="*/ 58332 w 314097"/>
              <a:gd name="connsiteY34" fmla="*/ 345058 h 354032"/>
              <a:gd name="connsiteX35" fmla="*/ 58332 w 314097"/>
              <a:gd name="connsiteY35" fmla="*/ 354033 h 354032"/>
              <a:gd name="connsiteX36" fmla="*/ 255765 w 314097"/>
              <a:gd name="connsiteY36" fmla="*/ 354033 h 354032"/>
              <a:gd name="connsiteX37" fmla="*/ 255765 w 314097"/>
              <a:gd name="connsiteY37" fmla="*/ 345058 h 354032"/>
              <a:gd name="connsiteX38" fmla="*/ 237817 w 314097"/>
              <a:gd name="connsiteY38" fmla="*/ 327110 h 354032"/>
              <a:gd name="connsiteX39" fmla="*/ 215381 w 314097"/>
              <a:gd name="connsiteY39" fmla="*/ 327110 h 354032"/>
              <a:gd name="connsiteX40" fmla="*/ 197433 w 314097"/>
              <a:gd name="connsiteY40" fmla="*/ 309161 h 354032"/>
              <a:gd name="connsiteX41" fmla="*/ 174997 w 314097"/>
              <a:gd name="connsiteY41" fmla="*/ 309161 h 354032"/>
              <a:gd name="connsiteX42" fmla="*/ 174997 w 314097"/>
              <a:gd name="connsiteY42" fmla="*/ 251278 h 354032"/>
              <a:gd name="connsiteX43" fmla="*/ 181279 w 314097"/>
              <a:gd name="connsiteY43" fmla="*/ 228842 h 354032"/>
              <a:gd name="connsiteX44" fmla="*/ 288521 w 314097"/>
              <a:gd name="connsiteY44" fmla="*/ 188458 h 354032"/>
              <a:gd name="connsiteX45" fmla="*/ 314097 w 314097"/>
              <a:gd name="connsiteY45" fmla="*/ 125639 h 354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14097" h="354032">
                <a:moveTo>
                  <a:pt x="268778" y="170510"/>
                </a:moveTo>
                <a:cubicBezTo>
                  <a:pt x="253073" y="186664"/>
                  <a:pt x="238265" y="196984"/>
                  <a:pt x="205958" y="200574"/>
                </a:cubicBezTo>
                <a:cubicBezTo>
                  <a:pt x="214484" y="192048"/>
                  <a:pt x="224355" y="183523"/>
                  <a:pt x="232881" y="173202"/>
                </a:cubicBezTo>
                <a:cubicBezTo>
                  <a:pt x="236470" y="169164"/>
                  <a:pt x="243201" y="160190"/>
                  <a:pt x="243201" y="159741"/>
                </a:cubicBezTo>
                <a:cubicBezTo>
                  <a:pt x="250829" y="147177"/>
                  <a:pt x="255316" y="132818"/>
                  <a:pt x="255316" y="117113"/>
                </a:cubicBezTo>
                <a:lnTo>
                  <a:pt x="255316" y="58781"/>
                </a:lnTo>
                <a:lnTo>
                  <a:pt x="286726" y="58781"/>
                </a:lnTo>
                <a:lnTo>
                  <a:pt x="286726" y="126985"/>
                </a:lnTo>
                <a:cubicBezTo>
                  <a:pt x="287175" y="127882"/>
                  <a:pt x="288072" y="150318"/>
                  <a:pt x="268778" y="170510"/>
                </a:cubicBezTo>
                <a:close/>
                <a:moveTo>
                  <a:pt x="45768" y="170510"/>
                </a:moveTo>
                <a:cubicBezTo>
                  <a:pt x="26025" y="150318"/>
                  <a:pt x="26923" y="127882"/>
                  <a:pt x="26923" y="126985"/>
                </a:cubicBezTo>
                <a:lnTo>
                  <a:pt x="26923" y="58332"/>
                </a:lnTo>
                <a:lnTo>
                  <a:pt x="58332" y="58332"/>
                </a:lnTo>
                <a:lnTo>
                  <a:pt x="58332" y="116665"/>
                </a:lnTo>
                <a:cubicBezTo>
                  <a:pt x="58332" y="132370"/>
                  <a:pt x="62819" y="146728"/>
                  <a:pt x="70448" y="159292"/>
                </a:cubicBezTo>
                <a:cubicBezTo>
                  <a:pt x="70448" y="159741"/>
                  <a:pt x="77178" y="169164"/>
                  <a:pt x="80768" y="172754"/>
                </a:cubicBezTo>
                <a:cubicBezTo>
                  <a:pt x="89742" y="183074"/>
                  <a:pt x="99165" y="191599"/>
                  <a:pt x="107691" y="200125"/>
                </a:cubicBezTo>
                <a:cubicBezTo>
                  <a:pt x="76281" y="196535"/>
                  <a:pt x="61025" y="186215"/>
                  <a:pt x="45768" y="170510"/>
                </a:cubicBezTo>
                <a:close/>
                <a:moveTo>
                  <a:pt x="314097" y="125639"/>
                </a:moveTo>
                <a:lnTo>
                  <a:pt x="314097" y="31410"/>
                </a:lnTo>
                <a:lnTo>
                  <a:pt x="255765" y="31410"/>
                </a:lnTo>
                <a:lnTo>
                  <a:pt x="255765" y="0"/>
                </a:lnTo>
                <a:lnTo>
                  <a:pt x="157049" y="0"/>
                </a:lnTo>
                <a:lnTo>
                  <a:pt x="58332" y="0"/>
                </a:lnTo>
                <a:lnTo>
                  <a:pt x="58332" y="31410"/>
                </a:lnTo>
                <a:lnTo>
                  <a:pt x="0" y="31410"/>
                </a:lnTo>
                <a:lnTo>
                  <a:pt x="0" y="125190"/>
                </a:lnTo>
                <a:cubicBezTo>
                  <a:pt x="0" y="129677"/>
                  <a:pt x="0" y="160638"/>
                  <a:pt x="25576" y="188010"/>
                </a:cubicBezTo>
                <a:cubicBezTo>
                  <a:pt x="50256" y="214035"/>
                  <a:pt x="80319" y="227496"/>
                  <a:pt x="132818" y="228394"/>
                </a:cubicBezTo>
                <a:cubicBezTo>
                  <a:pt x="136857" y="235124"/>
                  <a:pt x="139100" y="242752"/>
                  <a:pt x="139100" y="250829"/>
                </a:cubicBezTo>
                <a:lnTo>
                  <a:pt x="139100" y="309161"/>
                </a:lnTo>
                <a:lnTo>
                  <a:pt x="116665" y="309161"/>
                </a:lnTo>
                <a:cubicBezTo>
                  <a:pt x="106793" y="309161"/>
                  <a:pt x="98716" y="317238"/>
                  <a:pt x="98716" y="327110"/>
                </a:cubicBezTo>
                <a:lnTo>
                  <a:pt x="76281" y="327110"/>
                </a:lnTo>
                <a:cubicBezTo>
                  <a:pt x="66409" y="327110"/>
                  <a:pt x="58332" y="335187"/>
                  <a:pt x="58332" y="345058"/>
                </a:cubicBezTo>
                <a:lnTo>
                  <a:pt x="58332" y="354033"/>
                </a:lnTo>
                <a:lnTo>
                  <a:pt x="255765" y="354033"/>
                </a:lnTo>
                <a:lnTo>
                  <a:pt x="255765" y="345058"/>
                </a:lnTo>
                <a:cubicBezTo>
                  <a:pt x="255765" y="335187"/>
                  <a:pt x="247688" y="327110"/>
                  <a:pt x="237817" y="327110"/>
                </a:cubicBezTo>
                <a:lnTo>
                  <a:pt x="215381" y="327110"/>
                </a:lnTo>
                <a:cubicBezTo>
                  <a:pt x="215381" y="317238"/>
                  <a:pt x="207304" y="309161"/>
                  <a:pt x="197433" y="309161"/>
                </a:cubicBezTo>
                <a:lnTo>
                  <a:pt x="174997" y="309161"/>
                </a:lnTo>
                <a:lnTo>
                  <a:pt x="174997" y="251278"/>
                </a:lnTo>
                <a:cubicBezTo>
                  <a:pt x="174997" y="243201"/>
                  <a:pt x="177241" y="235573"/>
                  <a:pt x="181279" y="228842"/>
                </a:cubicBezTo>
                <a:cubicBezTo>
                  <a:pt x="233778" y="227945"/>
                  <a:pt x="263842" y="214035"/>
                  <a:pt x="288521" y="188458"/>
                </a:cubicBezTo>
                <a:cubicBezTo>
                  <a:pt x="314097" y="161536"/>
                  <a:pt x="314097" y="130126"/>
                  <a:pt x="314097" y="125639"/>
                </a:cubicBezTo>
                <a:close/>
              </a:path>
            </a:pathLst>
          </a:custGeom>
          <a:solidFill>
            <a:schemeClr val="accent2"/>
          </a:solidFill>
          <a:ln w="4465" cap="flat">
            <a:noFill/>
            <a:prstDash val="solid"/>
            <a:miter/>
          </a:ln>
        </p:spPr>
        <p:txBody>
          <a:bodyPr lIns="0" tIns="0" rIns="0" bIns="216000"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1</a:t>
            </a:r>
          </a:p>
        </p:txBody>
      </p:sp>
      <p:grpSp>
        <p:nvGrpSpPr>
          <p:cNvPr id="36" name="Graphic 34" descr="Gears with solid fill">
            <a:extLst>
              <a:ext uri="{FF2B5EF4-FFF2-40B4-BE49-F238E27FC236}">
                <a16:creationId xmlns:a16="http://schemas.microsoft.com/office/drawing/2014/main" id="{072446BE-97CC-4B96-BD1A-C57DDAD7EFF2}"/>
              </a:ext>
            </a:extLst>
          </p:cNvPr>
          <p:cNvGrpSpPr/>
          <p:nvPr/>
        </p:nvGrpSpPr>
        <p:grpSpPr>
          <a:xfrm>
            <a:off x="2947420" y="2213176"/>
            <a:ext cx="414510" cy="532054"/>
            <a:chOff x="6572721" y="4986786"/>
            <a:chExt cx="621030" cy="751522"/>
          </a:xfrm>
          <a:solidFill>
            <a:schemeClr val="accent2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E1C6504-1A1C-4808-89E7-A1415B71F972}"/>
                </a:ext>
              </a:extLst>
            </p:cNvPr>
            <p:cNvSpPr/>
            <p:nvPr/>
          </p:nvSpPr>
          <p:spPr>
            <a:xfrm>
              <a:off x="6787987" y="4986786"/>
              <a:ext cx="405764" cy="404812"/>
            </a:xfrm>
            <a:custGeom>
              <a:avLst/>
              <a:gdLst>
                <a:gd name="connsiteX0" fmla="*/ 202883 w 405764"/>
                <a:gd name="connsiteY0" fmla="*/ 274320 h 404812"/>
                <a:gd name="connsiteX1" fmla="*/ 131445 w 405764"/>
                <a:gd name="connsiteY1" fmla="*/ 202883 h 404812"/>
                <a:gd name="connsiteX2" fmla="*/ 202883 w 405764"/>
                <a:gd name="connsiteY2" fmla="*/ 131445 h 404812"/>
                <a:gd name="connsiteX3" fmla="*/ 274320 w 405764"/>
                <a:gd name="connsiteY3" fmla="*/ 202883 h 404812"/>
                <a:gd name="connsiteX4" fmla="*/ 202883 w 405764"/>
                <a:gd name="connsiteY4" fmla="*/ 274320 h 404812"/>
                <a:gd name="connsiteX5" fmla="*/ 363855 w 405764"/>
                <a:gd name="connsiteY5" fmla="*/ 158115 h 404812"/>
                <a:gd name="connsiteX6" fmla="*/ 348615 w 405764"/>
                <a:gd name="connsiteY6" fmla="*/ 120968 h 404812"/>
                <a:gd name="connsiteX7" fmla="*/ 363855 w 405764"/>
                <a:gd name="connsiteY7" fmla="*/ 76200 h 404812"/>
                <a:gd name="connsiteX8" fmla="*/ 329565 w 405764"/>
                <a:gd name="connsiteY8" fmla="*/ 41910 h 404812"/>
                <a:gd name="connsiteX9" fmla="*/ 284798 w 405764"/>
                <a:gd name="connsiteY9" fmla="*/ 57150 h 404812"/>
                <a:gd name="connsiteX10" fmla="*/ 247650 w 405764"/>
                <a:gd name="connsiteY10" fmla="*/ 41910 h 404812"/>
                <a:gd name="connsiteX11" fmla="*/ 226695 w 405764"/>
                <a:gd name="connsiteY11" fmla="*/ 0 h 404812"/>
                <a:gd name="connsiteX12" fmla="*/ 179070 w 405764"/>
                <a:gd name="connsiteY12" fmla="*/ 0 h 404812"/>
                <a:gd name="connsiteX13" fmla="*/ 158115 w 405764"/>
                <a:gd name="connsiteY13" fmla="*/ 41910 h 404812"/>
                <a:gd name="connsiteX14" fmla="*/ 120968 w 405764"/>
                <a:gd name="connsiteY14" fmla="*/ 57150 h 404812"/>
                <a:gd name="connsiteX15" fmla="*/ 76200 w 405764"/>
                <a:gd name="connsiteY15" fmla="*/ 41910 h 404812"/>
                <a:gd name="connsiteX16" fmla="*/ 41910 w 405764"/>
                <a:gd name="connsiteY16" fmla="*/ 76200 h 404812"/>
                <a:gd name="connsiteX17" fmla="*/ 57150 w 405764"/>
                <a:gd name="connsiteY17" fmla="*/ 120968 h 404812"/>
                <a:gd name="connsiteX18" fmla="*/ 41910 w 405764"/>
                <a:gd name="connsiteY18" fmla="*/ 158115 h 404812"/>
                <a:gd name="connsiteX19" fmla="*/ 0 w 405764"/>
                <a:gd name="connsiteY19" fmla="*/ 179070 h 404812"/>
                <a:gd name="connsiteX20" fmla="*/ 0 w 405764"/>
                <a:gd name="connsiteY20" fmla="*/ 226695 h 404812"/>
                <a:gd name="connsiteX21" fmla="*/ 41910 w 405764"/>
                <a:gd name="connsiteY21" fmla="*/ 247650 h 404812"/>
                <a:gd name="connsiteX22" fmla="*/ 57150 w 405764"/>
                <a:gd name="connsiteY22" fmla="*/ 284798 h 404812"/>
                <a:gd name="connsiteX23" fmla="*/ 41910 w 405764"/>
                <a:gd name="connsiteY23" fmla="*/ 329565 h 404812"/>
                <a:gd name="connsiteX24" fmla="*/ 75248 w 405764"/>
                <a:gd name="connsiteY24" fmla="*/ 362903 h 404812"/>
                <a:gd name="connsiteX25" fmla="*/ 120015 w 405764"/>
                <a:gd name="connsiteY25" fmla="*/ 347663 h 404812"/>
                <a:gd name="connsiteX26" fmla="*/ 157163 w 405764"/>
                <a:gd name="connsiteY26" fmla="*/ 362903 h 404812"/>
                <a:gd name="connsiteX27" fmla="*/ 178118 w 405764"/>
                <a:gd name="connsiteY27" fmla="*/ 404813 h 404812"/>
                <a:gd name="connsiteX28" fmla="*/ 225743 w 405764"/>
                <a:gd name="connsiteY28" fmla="*/ 404813 h 404812"/>
                <a:gd name="connsiteX29" fmla="*/ 246698 w 405764"/>
                <a:gd name="connsiteY29" fmla="*/ 362903 h 404812"/>
                <a:gd name="connsiteX30" fmla="*/ 283845 w 405764"/>
                <a:gd name="connsiteY30" fmla="*/ 347663 h 404812"/>
                <a:gd name="connsiteX31" fmla="*/ 328613 w 405764"/>
                <a:gd name="connsiteY31" fmla="*/ 362903 h 404812"/>
                <a:gd name="connsiteX32" fmla="*/ 362903 w 405764"/>
                <a:gd name="connsiteY32" fmla="*/ 329565 h 404812"/>
                <a:gd name="connsiteX33" fmla="*/ 347663 w 405764"/>
                <a:gd name="connsiteY33" fmla="*/ 284798 h 404812"/>
                <a:gd name="connsiteX34" fmla="*/ 363855 w 405764"/>
                <a:gd name="connsiteY34" fmla="*/ 247650 h 404812"/>
                <a:gd name="connsiteX35" fmla="*/ 405765 w 405764"/>
                <a:gd name="connsiteY35" fmla="*/ 226695 h 404812"/>
                <a:gd name="connsiteX36" fmla="*/ 405765 w 405764"/>
                <a:gd name="connsiteY36" fmla="*/ 179070 h 404812"/>
                <a:gd name="connsiteX37" fmla="*/ 363855 w 405764"/>
                <a:gd name="connsiteY37" fmla="*/ 158115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05764" h="404812">
                  <a:moveTo>
                    <a:pt x="202883" y="274320"/>
                  </a:moveTo>
                  <a:cubicBezTo>
                    <a:pt x="162877" y="274320"/>
                    <a:pt x="131445" y="241935"/>
                    <a:pt x="131445" y="202883"/>
                  </a:cubicBezTo>
                  <a:cubicBezTo>
                    <a:pt x="131445" y="163830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3"/>
                  </a:cubicBezTo>
                  <a:cubicBezTo>
                    <a:pt x="274320" y="241935"/>
                    <a:pt x="241935" y="274320"/>
                    <a:pt x="202883" y="274320"/>
                  </a:cubicBezTo>
                  <a:close/>
                  <a:moveTo>
                    <a:pt x="363855" y="158115"/>
                  </a:moveTo>
                  <a:cubicBezTo>
                    <a:pt x="360045" y="144780"/>
                    <a:pt x="355283" y="132398"/>
                    <a:pt x="348615" y="120968"/>
                  </a:cubicBez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7" y="50483"/>
                    <a:pt x="260985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3"/>
                    <a:pt x="120968" y="57150"/>
                  </a:cubicBezTo>
                  <a:lnTo>
                    <a:pt x="76200" y="41910"/>
                  </a:lnTo>
                  <a:lnTo>
                    <a:pt x="41910" y="76200"/>
                  </a:lnTo>
                  <a:lnTo>
                    <a:pt x="57150" y="120968"/>
                  </a:lnTo>
                  <a:cubicBezTo>
                    <a:pt x="50482" y="132398"/>
                    <a:pt x="45720" y="144780"/>
                    <a:pt x="41910" y="158115"/>
                  </a:cubicBezTo>
                  <a:lnTo>
                    <a:pt x="0" y="179070"/>
                  </a:lnTo>
                  <a:lnTo>
                    <a:pt x="0" y="226695"/>
                  </a:lnTo>
                  <a:lnTo>
                    <a:pt x="41910" y="247650"/>
                  </a:lnTo>
                  <a:cubicBezTo>
                    <a:pt x="45720" y="260985"/>
                    <a:pt x="50482" y="273368"/>
                    <a:pt x="57150" y="284798"/>
                  </a:cubicBezTo>
                  <a:lnTo>
                    <a:pt x="41910" y="329565"/>
                  </a:lnTo>
                  <a:lnTo>
                    <a:pt x="75248" y="362903"/>
                  </a:lnTo>
                  <a:lnTo>
                    <a:pt x="120015" y="347663"/>
                  </a:lnTo>
                  <a:cubicBezTo>
                    <a:pt x="131445" y="354330"/>
                    <a:pt x="143827" y="359093"/>
                    <a:pt x="157163" y="362903"/>
                  </a:cubicBezTo>
                  <a:lnTo>
                    <a:pt x="178118" y="404813"/>
                  </a:lnTo>
                  <a:lnTo>
                    <a:pt x="225743" y="404813"/>
                  </a:lnTo>
                  <a:lnTo>
                    <a:pt x="246698" y="362903"/>
                  </a:lnTo>
                  <a:cubicBezTo>
                    <a:pt x="260033" y="359093"/>
                    <a:pt x="272415" y="354330"/>
                    <a:pt x="283845" y="347663"/>
                  </a:cubicBezTo>
                  <a:lnTo>
                    <a:pt x="328613" y="362903"/>
                  </a:lnTo>
                  <a:lnTo>
                    <a:pt x="362903" y="329565"/>
                  </a:lnTo>
                  <a:lnTo>
                    <a:pt x="347663" y="284798"/>
                  </a:lnTo>
                  <a:cubicBezTo>
                    <a:pt x="354330" y="273368"/>
                    <a:pt x="360045" y="260033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8737F48-4961-4CEE-9BF3-B2C24547F4AD}"/>
                </a:ext>
              </a:extLst>
            </p:cNvPr>
            <p:cNvSpPr/>
            <p:nvPr/>
          </p:nvSpPr>
          <p:spPr>
            <a:xfrm>
              <a:off x="6572721" y="5333496"/>
              <a:ext cx="405765" cy="404812"/>
            </a:xfrm>
            <a:custGeom>
              <a:avLst/>
              <a:gdLst>
                <a:gd name="connsiteX0" fmla="*/ 202883 w 405765"/>
                <a:gd name="connsiteY0" fmla="*/ 274320 h 404812"/>
                <a:gd name="connsiteX1" fmla="*/ 131445 w 405765"/>
                <a:gd name="connsiteY1" fmla="*/ 202882 h 404812"/>
                <a:gd name="connsiteX2" fmla="*/ 202883 w 405765"/>
                <a:gd name="connsiteY2" fmla="*/ 131445 h 404812"/>
                <a:gd name="connsiteX3" fmla="*/ 274320 w 405765"/>
                <a:gd name="connsiteY3" fmla="*/ 202882 h 404812"/>
                <a:gd name="connsiteX4" fmla="*/ 202883 w 405765"/>
                <a:gd name="connsiteY4" fmla="*/ 274320 h 404812"/>
                <a:gd name="connsiteX5" fmla="*/ 202883 w 405765"/>
                <a:gd name="connsiteY5" fmla="*/ 274320 h 404812"/>
                <a:gd name="connsiteX6" fmla="*/ 348615 w 405765"/>
                <a:gd name="connsiteY6" fmla="*/ 120967 h 404812"/>
                <a:gd name="connsiteX7" fmla="*/ 363855 w 405765"/>
                <a:gd name="connsiteY7" fmla="*/ 76200 h 404812"/>
                <a:gd name="connsiteX8" fmla="*/ 329565 w 405765"/>
                <a:gd name="connsiteY8" fmla="*/ 41910 h 404812"/>
                <a:gd name="connsiteX9" fmla="*/ 284798 w 405765"/>
                <a:gd name="connsiteY9" fmla="*/ 57150 h 404812"/>
                <a:gd name="connsiteX10" fmla="*/ 247650 w 405765"/>
                <a:gd name="connsiteY10" fmla="*/ 41910 h 404812"/>
                <a:gd name="connsiteX11" fmla="*/ 226695 w 405765"/>
                <a:gd name="connsiteY11" fmla="*/ 0 h 404812"/>
                <a:gd name="connsiteX12" fmla="*/ 179070 w 405765"/>
                <a:gd name="connsiteY12" fmla="*/ 0 h 404812"/>
                <a:gd name="connsiteX13" fmla="*/ 158115 w 405765"/>
                <a:gd name="connsiteY13" fmla="*/ 41910 h 404812"/>
                <a:gd name="connsiteX14" fmla="*/ 120968 w 405765"/>
                <a:gd name="connsiteY14" fmla="*/ 57150 h 404812"/>
                <a:gd name="connsiteX15" fmla="*/ 76200 w 405765"/>
                <a:gd name="connsiteY15" fmla="*/ 41910 h 404812"/>
                <a:gd name="connsiteX16" fmla="*/ 42863 w 405765"/>
                <a:gd name="connsiteY16" fmla="*/ 75247 h 404812"/>
                <a:gd name="connsiteX17" fmla="*/ 57150 w 405765"/>
                <a:gd name="connsiteY17" fmla="*/ 120015 h 404812"/>
                <a:gd name="connsiteX18" fmla="*/ 41910 w 405765"/>
                <a:gd name="connsiteY18" fmla="*/ 157163 h 404812"/>
                <a:gd name="connsiteX19" fmla="*/ 0 w 405765"/>
                <a:gd name="connsiteY19" fmla="*/ 178117 h 404812"/>
                <a:gd name="connsiteX20" fmla="*/ 0 w 405765"/>
                <a:gd name="connsiteY20" fmla="*/ 225742 h 404812"/>
                <a:gd name="connsiteX21" fmla="*/ 41910 w 405765"/>
                <a:gd name="connsiteY21" fmla="*/ 246698 h 404812"/>
                <a:gd name="connsiteX22" fmla="*/ 57150 w 405765"/>
                <a:gd name="connsiteY22" fmla="*/ 283845 h 404812"/>
                <a:gd name="connsiteX23" fmla="*/ 42863 w 405765"/>
                <a:gd name="connsiteY23" fmla="*/ 328613 h 404812"/>
                <a:gd name="connsiteX24" fmla="*/ 76200 w 405765"/>
                <a:gd name="connsiteY24" fmla="*/ 361950 h 404812"/>
                <a:gd name="connsiteX25" fmla="*/ 120968 w 405765"/>
                <a:gd name="connsiteY25" fmla="*/ 347663 h 404812"/>
                <a:gd name="connsiteX26" fmla="*/ 158115 w 405765"/>
                <a:gd name="connsiteY26" fmla="*/ 362903 h 404812"/>
                <a:gd name="connsiteX27" fmla="*/ 179070 w 405765"/>
                <a:gd name="connsiteY27" fmla="*/ 404813 h 404812"/>
                <a:gd name="connsiteX28" fmla="*/ 226695 w 405765"/>
                <a:gd name="connsiteY28" fmla="*/ 404813 h 404812"/>
                <a:gd name="connsiteX29" fmla="*/ 247650 w 405765"/>
                <a:gd name="connsiteY29" fmla="*/ 362903 h 404812"/>
                <a:gd name="connsiteX30" fmla="*/ 284798 w 405765"/>
                <a:gd name="connsiteY30" fmla="*/ 347663 h 404812"/>
                <a:gd name="connsiteX31" fmla="*/ 329565 w 405765"/>
                <a:gd name="connsiteY31" fmla="*/ 362903 h 404812"/>
                <a:gd name="connsiteX32" fmla="*/ 362903 w 405765"/>
                <a:gd name="connsiteY32" fmla="*/ 328613 h 404812"/>
                <a:gd name="connsiteX33" fmla="*/ 348615 w 405765"/>
                <a:gd name="connsiteY33" fmla="*/ 284798 h 404812"/>
                <a:gd name="connsiteX34" fmla="*/ 363855 w 405765"/>
                <a:gd name="connsiteY34" fmla="*/ 247650 h 404812"/>
                <a:gd name="connsiteX35" fmla="*/ 405765 w 405765"/>
                <a:gd name="connsiteY35" fmla="*/ 226695 h 404812"/>
                <a:gd name="connsiteX36" fmla="*/ 405765 w 405765"/>
                <a:gd name="connsiteY36" fmla="*/ 179070 h 404812"/>
                <a:gd name="connsiteX37" fmla="*/ 363855 w 405765"/>
                <a:gd name="connsiteY37" fmla="*/ 158115 h 404812"/>
                <a:gd name="connsiteX38" fmla="*/ 348615 w 405765"/>
                <a:gd name="connsiteY38" fmla="*/ 120967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05765" h="404812">
                  <a:moveTo>
                    <a:pt x="202883" y="274320"/>
                  </a:moveTo>
                  <a:cubicBezTo>
                    <a:pt x="162878" y="274320"/>
                    <a:pt x="131445" y="241935"/>
                    <a:pt x="131445" y="202882"/>
                  </a:cubicBezTo>
                  <a:cubicBezTo>
                    <a:pt x="131445" y="162877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2"/>
                  </a:cubicBezTo>
                  <a:cubicBezTo>
                    <a:pt x="274320" y="241935"/>
                    <a:pt x="242888" y="274320"/>
                    <a:pt x="202883" y="274320"/>
                  </a:cubicBezTo>
                  <a:lnTo>
                    <a:pt x="202883" y="274320"/>
                  </a:lnTo>
                  <a:close/>
                  <a:moveTo>
                    <a:pt x="348615" y="120967"/>
                  </a:move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8" y="50482"/>
                    <a:pt x="260033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2"/>
                    <a:pt x="120968" y="57150"/>
                  </a:cubicBezTo>
                  <a:lnTo>
                    <a:pt x="76200" y="41910"/>
                  </a:lnTo>
                  <a:lnTo>
                    <a:pt x="42863" y="75247"/>
                  </a:lnTo>
                  <a:lnTo>
                    <a:pt x="57150" y="120015"/>
                  </a:lnTo>
                  <a:cubicBezTo>
                    <a:pt x="50483" y="131445"/>
                    <a:pt x="45720" y="144780"/>
                    <a:pt x="41910" y="157163"/>
                  </a:cubicBezTo>
                  <a:lnTo>
                    <a:pt x="0" y="178117"/>
                  </a:lnTo>
                  <a:lnTo>
                    <a:pt x="0" y="225742"/>
                  </a:lnTo>
                  <a:lnTo>
                    <a:pt x="41910" y="246698"/>
                  </a:lnTo>
                  <a:cubicBezTo>
                    <a:pt x="45720" y="260032"/>
                    <a:pt x="50483" y="272415"/>
                    <a:pt x="57150" y="283845"/>
                  </a:cubicBezTo>
                  <a:lnTo>
                    <a:pt x="42863" y="328613"/>
                  </a:lnTo>
                  <a:lnTo>
                    <a:pt x="76200" y="361950"/>
                  </a:lnTo>
                  <a:lnTo>
                    <a:pt x="120968" y="347663"/>
                  </a:lnTo>
                  <a:cubicBezTo>
                    <a:pt x="132398" y="354330"/>
                    <a:pt x="144780" y="359092"/>
                    <a:pt x="158115" y="362903"/>
                  </a:cubicBezTo>
                  <a:lnTo>
                    <a:pt x="179070" y="404813"/>
                  </a:lnTo>
                  <a:lnTo>
                    <a:pt x="226695" y="404813"/>
                  </a:lnTo>
                  <a:lnTo>
                    <a:pt x="247650" y="362903"/>
                  </a:lnTo>
                  <a:cubicBezTo>
                    <a:pt x="260985" y="359092"/>
                    <a:pt x="273368" y="354330"/>
                    <a:pt x="284798" y="347663"/>
                  </a:cubicBezTo>
                  <a:lnTo>
                    <a:pt x="329565" y="362903"/>
                  </a:lnTo>
                  <a:lnTo>
                    <a:pt x="362903" y="328613"/>
                  </a:lnTo>
                  <a:lnTo>
                    <a:pt x="348615" y="284798"/>
                  </a:lnTo>
                  <a:cubicBezTo>
                    <a:pt x="355283" y="273367"/>
                    <a:pt x="360045" y="260985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ubicBezTo>
                    <a:pt x="360045" y="144780"/>
                    <a:pt x="355283" y="132397"/>
                    <a:pt x="348615" y="120967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75714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97D654A-DCC7-4639-9E61-193D548EC7B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785" b="278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040" y="980728"/>
            <a:ext cx="4104382" cy="747897"/>
          </a:xfrm>
        </p:spPr>
        <p:txBody>
          <a:bodyPr/>
          <a:lstStyle/>
          <a:p>
            <a:pPr algn="ctr"/>
            <a:r>
              <a:rPr lang="en-GB" sz="5400" dirty="0"/>
              <a:t>results</a:t>
            </a:r>
            <a:r>
              <a:rPr lang="en-GB" sz="4400" dirty="0"/>
              <a:t> </a:t>
            </a:r>
            <a:endParaRPr lang="en-US" sz="4400" dirty="0">
              <a:solidFill>
                <a:schemeClr val="accent2"/>
              </a:solidFill>
            </a:endParaRPr>
          </a:p>
        </p:txBody>
      </p:sp>
      <p:sp>
        <p:nvSpPr>
          <p:cNvPr id="7" name="Rectangle: Diagonal Corners Snipped 6">
            <a:extLst>
              <a:ext uri="{FF2B5EF4-FFF2-40B4-BE49-F238E27FC236}">
                <a16:creationId xmlns:a16="http://schemas.microsoft.com/office/drawing/2014/main" id="{B30411E9-F855-4B0F-9D2C-22D62BEBFAA5}"/>
              </a:ext>
            </a:extLst>
          </p:cNvPr>
          <p:cNvSpPr/>
          <p:nvPr/>
        </p:nvSpPr>
        <p:spPr>
          <a:xfrm>
            <a:off x="226683" y="2476619"/>
            <a:ext cx="4899099" cy="952381"/>
          </a:xfrm>
          <a:prstGeom prst="snip2Diag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Exploratory Data Analysis</a:t>
            </a:r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6F7280D8-18F2-49ED-AED6-846EA92971CF}"/>
              </a:ext>
            </a:extLst>
          </p:cNvPr>
          <p:cNvSpPr/>
          <p:nvPr/>
        </p:nvSpPr>
        <p:spPr>
          <a:xfrm>
            <a:off x="226683" y="3819495"/>
            <a:ext cx="4899099" cy="952381"/>
          </a:xfrm>
          <a:prstGeom prst="snip2Diag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Interactive Analytics</a:t>
            </a:r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B323FB2B-9F0E-40D7-9DF7-6512AA49013B}"/>
              </a:ext>
            </a:extLst>
          </p:cNvPr>
          <p:cNvSpPr/>
          <p:nvPr/>
        </p:nvSpPr>
        <p:spPr>
          <a:xfrm>
            <a:off x="226682" y="5162371"/>
            <a:ext cx="4899099" cy="952381"/>
          </a:xfrm>
          <a:prstGeom prst="snip2Diag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Predictive Analysis</a:t>
            </a:r>
          </a:p>
        </p:txBody>
      </p:sp>
    </p:spTree>
    <p:extLst>
      <p:ext uri="{BB962C8B-B14F-4D97-AF65-F5344CB8AC3E}">
        <p14:creationId xmlns:p14="http://schemas.microsoft.com/office/powerpoint/2010/main" val="2789718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933" y="2921169"/>
            <a:ext cx="11386134" cy="1015663"/>
          </a:xfrm>
        </p:spPr>
        <p:txBody>
          <a:bodyPr/>
          <a:lstStyle/>
          <a:p>
            <a:r>
              <a:rPr lang="en-GB" dirty="0"/>
              <a:t>EDA - </a:t>
            </a:r>
            <a:r>
              <a:rPr lang="en-GB" dirty="0">
                <a:solidFill>
                  <a:schemeClr val="accent2"/>
                </a:solidFill>
              </a:rPr>
              <a:t>WITH VISUALIZATION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483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 Site VS. FLIGHT NUMBER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5691187" cy="4951413"/>
          </a:xfrm>
        </p:spPr>
        <p:txBody>
          <a:bodyPr/>
          <a:lstStyle/>
          <a:p>
            <a:r>
              <a:rPr lang="en-GB" sz="1600" dirty="0"/>
              <a:t>The scatter plot of Launch Site vs. Flight Number shows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As the number of flights increases, the rate of success at a launch site increases.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Most of the early flights (flight numbers &lt; 30) were launched from CCAFS SLC 40, and were generally unsuccessful.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The flights from VAFB SLC 4E also show this trend, that earlier flights were less successful.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No early flights were launched from KSC LC 39A, so the launches from this site are more successful.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Above a flight number of around 30, there are significantly more successful landings (Class = 1).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endParaRPr lang="en-GB" sz="1600" dirty="0"/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5C6B8411-6279-4942-BECF-0E7DE08039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039" y="1447800"/>
            <a:ext cx="5331147" cy="484279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376817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SITE vs. PAYLOAD MASS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4323035" cy="4951413"/>
          </a:xfrm>
        </p:spPr>
        <p:txBody>
          <a:bodyPr/>
          <a:lstStyle/>
          <a:p>
            <a:r>
              <a:rPr lang="en-GB" sz="1600" dirty="0"/>
              <a:t>The scatter plot of Launch Site vs. Payload Mass shows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Above a payload mass of around 7000 kg, there are very few unsuccessful landings, but there is also far less data for these heavier launches.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There is no clear correlation between payload mass and success rate for a given launch site.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All sites launched a variety of payload masses, with most of the launches from CCAFS SLC 40 being comparatively lighter payloads (with some outliers).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55169FBA-5246-41EB-B939-86215F8A6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872" y="1484784"/>
            <a:ext cx="6843315" cy="399834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64890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Success Rate vs. Orbit Type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4683075" cy="4951413"/>
          </a:xfrm>
        </p:spPr>
        <p:txBody>
          <a:bodyPr/>
          <a:lstStyle/>
          <a:p>
            <a:r>
              <a:rPr lang="en-GB" sz="1600" dirty="0"/>
              <a:t>The bar chart of Success Rate vs. Orbit Type shows that the following orbits have the highest (100%) success rate: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ES-L1 (Earth-Sun First Lagrangian Point)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GEO (Geostationary Orbit)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HEO (High Earth Orbit)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SSO (Sun-synchronous Orbit)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r>
              <a:rPr lang="en-GB" sz="1600" dirty="0"/>
              <a:t>The orbit with the lowest (0%) success rate is: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SO (Heliocentric Orbit)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E3DB5035-D572-425E-90E8-DECB9D02F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928" y="1457693"/>
            <a:ext cx="6334497" cy="43001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2766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hlinkClick r:id="" action="ppaction://noaction"/>
            <a:extLst>
              <a:ext uri="{FF2B5EF4-FFF2-40B4-BE49-F238E27FC236}">
                <a16:creationId xmlns:a16="http://schemas.microsoft.com/office/drawing/2014/main" id="{065F3DF3-7DCA-43E6-B9BA-F24A44ED59CE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194769" y="4570959"/>
            <a:ext cx="27219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bg1"/>
                </a:solidFill>
              </a:rPr>
              <a:t>Appendix</a:t>
            </a:r>
          </a:p>
        </p:txBody>
      </p:sp>
      <p:sp>
        <p:nvSpPr>
          <p:cNvPr id="18" name="Rectangle 17">
            <a:hlinkClick r:id="" action="ppaction://noaction"/>
            <a:extLst>
              <a:ext uri="{FF2B5EF4-FFF2-40B4-BE49-F238E27FC236}">
                <a16:creationId xmlns:a16="http://schemas.microsoft.com/office/drawing/2014/main" id="{1BF4A50B-178E-482D-85E9-5D071A9EF42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407369" y="4570959"/>
            <a:ext cx="660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chemeClr val="accent2"/>
                </a:solidFill>
              </a:rPr>
              <a:t>06</a:t>
            </a:r>
          </a:p>
        </p:txBody>
      </p:sp>
      <p:sp>
        <p:nvSpPr>
          <p:cNvPr id="16" name="Rectangle 15">
            <a:hlinkClick r:id="rId16" action="ppaction://hlinksldjump"/>
            <a:extLst>
              <a:ext uri="{FF2B5EF4-FFF2-40B4-BE49-F238E27FC236}">
                <a16:creationId xmlns:a16="http://schemas.microsoft.com/office/drawing/2014/main" id="{78A5BD09-27BF-4985-9769-14B3FC8052D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194769" y="4011127"/>
            <a:ext cx="27219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15" name="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0965A3A3-B66E-4C90-8D56-CB0808922BF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07369" y="4011127"/>
            <a:ext cx="660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chemeClr val="accent2"/>
                </a:solidFill>
              </a:rPr>
              <a:t>05</a:t>
            </a:r>
          </a:p>
        </p:txBody>
      </p:sp>
      <p:sp>
        <p:nvSpPr>
          <p:cNvPr id="13" name="Rectangle 12">
            <a:hlinkClick r:id="rId17" action="ppaction://hlinksldjump"/>
            <a:extLst>
              <a:ext uri="{FF2B5EF4-FFF2-40B4-BE49-F238E27FC236}">
                <a16:creationId xmlns:a16="http://schemas.microsoft.com/office/drawing/2014/main" id="{4D6BAE52-5972-4601-8F24-6B4E513B129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194769" y="3451295"/>
            <a:ext cx="27219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12" name="Rectangle 11">
            <a:hlinkClick r:id="rId17" action="ppaction://hlinksldjump"/>
            <a:extLst>
              <a:ext uri="{FF2B5EF4-FFF2-40B4-BE49-F238E27FC236}">
                <a16:creationId xmlns:a16="http://schemas.microsoft.com/office/drawing/2014/main" id="{EA9C00F2-A5CB-41EC-A0CE-FF29508B3AC3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07369" y="3451295"/>
            <a:ext cx="660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chemeClr val="accent2"/>
                </a:solidFill>
              </a:rPr>
              <a:t>04</a:t>
            </a:r>
          </a:p>
        </p:txBody>
      </p:sp>
      <p:sp>
        <p:nvSpPr>
          <p:cNvPr id="10" name="Rectangle 9">
            <a:hlinkClick r:id="rId18" action="ppaction://hlinksldjump"/>
            <a:extLst>
              <a:ext uri="{FF2B5EF4-FFF2-40B4-BE49-F238E27FC236}">
                <a16:creationId xmlns:a16="http://schemas.microsoft.com/office/drawing/2014/main" id="{B1A5EC81-C10F-44C5-90E9-B0AE59EA4597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194769" y="2891463"/>
            <a:ext cx="27219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9" name="Rectangle 8">
            <a:hlinkClick r:id="rId18" action="ppaction://hlinksldjump"/>
            <a:extLst>
              <a:ext uri="{FF2B5EF4-FFF2-40B4-BE49-F238E27FC236}">
                <a16:creationId xmlns:a16="http://schemas.microsoft.com/office/drawing/2014/main" id="{512F0378-6D43-4623-8FED-9185E915F1B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07369" y="2891463"/>
            <a:ext cx="660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chemeClr val="accent2"/>
                </a:solidFill>
              </a:rPr>
              <a:t>03</a:t>
            </a:r>
          </a:p>
        </p:txBody>
      </p:sp>
      <p:sp>
        <p:nvSpPr>
          <p:cNvPr id="7" name="Rectangle 6">
            <a:hlinkClick r:id="rId19" action="ppaction://hlinksldjump"/>
            <a:extLst>
              <a:ext uri="{FF2B5EF4-FFF2-40B4-BE49-F238E27FC236}">
                <a16:creationId xmlns:a16="http://schemas.microsoft.com/office/drawing/2014/main" id="{4F7A5919-95F3-47F3-AB7E-F51A0B7358CB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194769" y="2331631"/>
            <a:ext cx="27219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6" name="Rectangle 5">
            <a:hlinkClick r:id="rId19" action="ppaction://hlinksldjump"/>
            <a:extLst>
              <a:ext uri="{FF2B5EF4-FFF2-40B4-BE49-F238E27FC236}">
                <a16:creationId xmlns:a16="http://schemas.microsoft.com/office/drawing/2014/main" id="{36702C2B-D30F-4AAD-876B-44849EBF6DC2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407369" y="2331631"/>
            <a:ext cx="660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chemeClr val="accent2"/>
                </a:solidFill>
              </a:rPr>
              <a:t>02</a:t>
            </a:r>
          </a:p>
        </p:txBody>
      </p:sp>
      <p:sp>
        <p:nvSpPr>
          <p:cNvPr id="4" name="Rectangle 3">
            <a:hlinkClick r:id="rId20" action="ppaction://hlinksldjump"/>
            <a:extLst>
              <a:ext uri="{FF2B5EF4-FFF2-40B4-BE49-F238E27FC236}">
                <a16:creationId xmlns:a16="http://schemas.microsoft.com/office/drawing/2014/main" id="{A7F82AF1-1BE4-44B1-9360-3CD9C691B8C7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1194769" y="1771799"/>
            <a:ext cx="27219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</a:rPr>
              <a:t>Executive Summary</a:t>
            </a:r>
          </a:p>
        </p:txBody>
      </p:sp>
      <p:sp>
        <p:nvSpPr>
          <p:cNvPr id="3" name="Rectangle 2">
            <a:hlinkClick r:id="rId20" action="ppaction://hlinksldjump"/>
            <a:extLst>
              <a:ext uri="{FF2B5EF4-FFF2-40B4-BE49-F238E27FC236}">
                <a16:creationId xmlns:a16="http://schemas.microsoft.com/office/drawing/2014/main" id="{EF1A8085-A16A-4345-96A5-4A77B9ED2DC5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407369" y="1771799"/>
            <a:ext cx="660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chemeClr val="accent2"/>
                </a:solidFill>
              </a:rPr>
              <a:t>01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A7942F-E308-45F3-899D-1E7F9E29A512}"/>
              </a:ext>
            </a:extLst>
          </p:cNvPr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9766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Orbit Type vs. flight number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4611067" cy="4951413"/>
          </a:xfrm>
        </p:spPr>
        <p:txBody>
          <a:bodyPr/>
          <a:lstStyle/>
          <a:p>
            <a:r>
              <a:rPr lang="en-GB" sz="1600" dirty="0"/>
              <a:t>This scatter plot of Orbit Type vs. Flight number shows a few useful things that the previous plots did not, such 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The 100% success rate of GEO, HEO, and ES-L1 orbits can be explained by only having 1 flight into the respective orbits.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The 100% success rate in SSO is more impressive, with 5 successful flights.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There is little relationship between Flight Number and Success Rate for GTO.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Generally, as Flight Number increases, the success rate increases. This is most extreme for LEO, where unsuccessful landings only occurred for the low flight numbers (early launches).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endParaRPr lang="en-GB" sz="1600" dirty="0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7DE6A59-7FE8-4904-BC04-04086A45E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300" y="1447800"/>
            <a:ext cx="6488888" cy="426038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02910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ORBIT TYPE VS. PAYLOAD MASS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4827091" cy="4951413"/>
          </a:xfrm>
        </p:spPr>
        <p:txBody>
          <a:bodyPr/>
          <a:lstStyle/>
          <a:p>
            <a:r>
              <a:rPr lang="en-GB" sz="1600" dirty="0"/>
              <a:t>This scatter plot of Orbit Type vs. Payload Mass shows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The following orbit types have more success with heavy payloads: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PO (although the number of data points is small)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ISS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LEO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For GTO, the relationship between payload mass and success rate is unclear.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VLEO (Very Low Earth Orbit) launches are associated with heavier payloads, which makes intuitive sense.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endParaRPr lang="en-GB" sz="1600" dirty="0"/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0F7D7359-C671-4EFA-B6BA-5AB82E5E4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441" y="1447799"/>
            <a:ext cx="6043746" cy="3899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147159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Success Yearly Trend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5259139" cy="4951413"/>
          </a:xfrm>
        </p:spPr>
        <p:txBody>
          <a:bodyPr/>
          <a:lstStyle/>
          <a:p>
            <a:r>
              <a:rPr lang="en-GB" sz="1600" dirty="0"/>
              <a:t>The line chart of yearly average success rate shows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Between 2010 and 2013, all landings were unsuccessful (as the success rate is 0).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After 2013, the success rate generally increased, despite small dips in 2018 and 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After 2016, there was always a greater than 50% chance of success.</a:t>
            </a:r>
          </a:p>
        </p:txBody>
      </p:sp>
      <p:pic>
        <p:nvPicPr>
          <p:cNvPr id="5" name="Picture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74B0CCA0-DFEF-4B88-9E2F-5F59C2C95C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68" y="1430896"/>
            <a:ext cx="5979219" cy="407348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233032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933" y="2921169"/>
            <a:ext cx="11386134" cy="1015663"/>
          </a:xfrm>
        </p:spPr>
        <p:txBody>
          <a:bodyPr/>
          <a:lstStyle/>
          <a:p>
            <a:r>
              <a:rPr lang="en-GB" dirty="0"/>
              <a:t>EDA - </a:t>
            </a:r>
            <a:r>
              <a:rPr lang="en-GB" dirty="0">
                <a:solidFill>
                  <a:schemeClr val="accent2"/>
                </a:solidFill>
              </a:rPr>
              <a:t>WITH SQL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7195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 Launch Site Names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4" y="1447800"/>
            <a:ext cx="11382374" cy="4951413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Find the names of the unique launch sites.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word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UNIQUE</a:t>
            </a:r>
            <a:r>
              <a:rPr lang="en-GB" dirty="0"/>
              <a:t> returns only unique values from the </a:t>
            </a:r>
            <a:r>
              <a:rPr lang="en-GB" dirty="0">
                <a:solidFill>
                  <a:srgbClr val="D69D68"/>
                </a:solidFill>
                <a:latin typeface="Consolas" panose="020B0609020204030204" pitchFamily="49" charset="0"/>
              </a:rPr>
              <a:t>LAUNCH_SITE</a:t>
            </a:r>
            <a:r>
              <a:rPr lang="en-GB" dirty="0"/>
              <a:t> column of the </a:t>
            </a:r>
            <a:r>
              <a:rPr lang="en-GB" dirty="0">
                <a:solidFill>
                  <a:srgbClr val="D69D68"/>
                </a:solidFill>
                <a:latin typeface="Consolas" panose="020B0609020204030204" pitchFamily="49" charset="0"/>
              </a:rPr>
              <a:t>SPACEXTBL</a:t>
            </a:r>
            <a:r>
              <a:rPr lang="en-GB" dirty="0"/>
              <a:t> table.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7ED244-1CA2-4FC0-A950-0A159CC78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0416" y="2290999"/>
            <a:ext cx="1946771" cy="22760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1C53322C-9E51-4115-A482-EF76877B1F6F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46E2ECD-CD23-4E88-8141-3D76CEFB69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50" y="2680966"/>
            <a:ext cx="7574825" cy="149606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28018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Site Names Begin with 'CCA'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Find 5 records where launch sites begin with ‘CCA’.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LIMIT 5</a:t>
            </a:r>
            <a:r>
              <a:rPr lang="en-GB" dirty="0"/>
              <a:t> fetches only 5 records, and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LIKE</a:t>
            </a:r>
            <a:r>
              <a:rPr lang="en-GB" dirty="0"/>
              <a:t> keyword is used with the wild card </a:t>
            </a:r>
            <a:r>
              <a:rPr lang="en-GB" dirty="0">
                <a:solidFill>
                  <a:srgbClr val="789865"/>
                </a:solidFill>
                <a:latin typeface="Consolas" panose="020B0609020204030204" pitchFamily="49" charset="0"/>
              </a:rPr>
              <a:t>‘CCA%’</a:t>
            </a:r>
            <a:r>
              <a:rPr lang="en-GB" dirty="0"/>
              <a:t> to retrieve string values beginning with ‘CCA’. </a:t>
            </a:r>
          </a:p>
          <a:p>
            <a:endParaRPr lang="en-GB" dirty="0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C39345D-4695-4B4C-BB7C-CD29C2AFC9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2560726"/>
            <a:ext cx="7875241" cy="170615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205A87-4C93-4F34-8255-9BAAB28FC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9717" y="2276315"/>
            <a:ext cx="1658891" cy="23053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F4AC64F1-8C9D-4DBB-8A19-981829822467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872559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Total Payload Mass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Calculate the total payload carried by boosters from NASA.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SUM</a:t>
            </a:r>
            <a:r>
              <a:rPr lang="en-GB" dirty="0"/>
              <a:t> keyword is used to calculate the total of the </a:t>
            </a:r>
            <a:r>
              <a:rPr lang="en-GB" dirty="0">
                <a:solidFill>
                  <a:srgbClr val="D69D68"/>
                </a:solidFill>
                <a:latin typeface="Consolas" panose="020B0609020204030204" pitchFamily="49" charset="0"/>
              </a:rPr>
              <a:t>LAUNCH</a:t>
            </a:r>
            <a:r>
              <a:rPr lang="en-GB" dirty="0"/>
              <a:t> column, and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SUM</a:t>
            </a:r>
            <a:r>
              <a:rPr lang="en-GB" dirty="0"/>
              <a:t> keyword (and the associated condition) filters the results to only boosters from NASA (CRS).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BC50FD34-5E89-43E4-B0A3-875A7B0B1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70" y="2481012"/>
            <a:ext cx="7718051" cy="189597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2038D2-65BB-44EC-A438-BB9B2605B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5997" y="3004226"/>
            <a:ext cx="2141190" cy="8253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5D85504F-EB95-434D-BFDE-57EEB165C10F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1116790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Average Payload Mass by F9 v1.1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Calculate the average payload mass carried by booster version F9 v1.1.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AVG</a:t>
            </a:r>
            <a:r>
              <a:rPr lang="en-GB" dirty="0"/>
              <a:t> keyword is used to calculate the average of the </a:t>
            </a:r>
            <a:r>
              <a:rPr lang="en-GB" dirty="0">
                <a:solidFill>
                  <a:srgbClr val="D69D68"/>
                </a:solidFill>
                <a:latin typeface="Consolas" panose="020B0609020204030204" pitchFamily="49" charset="0"/>
              </a:rPr>
              <a:t>PAYLOAD_MASS__KG_</a:t>
            </a:r>
            <a:r>
              <a:rPr lang="en-GB" dirty="0">
                <a:solidFill>
                  <a:srgbClr val="D69D68"/>
                </a:solidFill>
                <a:latin typeface="+mj-lt"/>
              </a:rPr>
              <a:t> </a:t>
            </a:r>
            <a:r>
              <a:rPr lang="en-GB" dirty="0"/>
              <a:t>column, and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WHERE</a:t>
            </a:r>
            <a:r>
              <a:rPr lang="en-GB" dirty="0">
                <a:solidFill>
                  <a:srgbClr val="61AFEF"/>
                </a:solidFill>
              </a:rPr>
              <a:t> </a:t>
            </a:r>
            <a:r>
              <a:rPr lang="en-GB" dirty="0"/>
              <a:t>keyword (and the associated condition) filters the results to only the F9 v1.1 booster version.</a:t>
            </a:r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076630-D089-4035-BE64-B1AC97D7C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61" y="3053285"/>
            <a:ext cx="2217349" cy="7749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28D3CA6-E066-48F2-83D6-0C47F8209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459130"/>
            <a:ext cx="7896200" cy="193973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801B4DEE-B97E-4921-9A67-9F2D2730D05E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2304292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SUCCESSFUL GROUND LANDING DATE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Find the dates of the first successful landing outcome on ground pad.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MIN</a:t>
            </a:r>
            <a:r>
              <a:rPr lang="en-GB" dirty="0"/>
              <a:t> keyword is used to calculate the minimum of the </a:t>
            </a:r>
            <a:r>
              <a:rPr lang="en-GB" dirty="0">
                <a:solidFill>
                  <a:srgbClr val="D69D68"/>
                </a:solidFill>
                <a:latin typeface="Consolas" panose="020B0609020204030204" pitchFamily="49" charset="0"/>
              </a:rPr>
              <a:t>DATE</a:t>
            </a:r>
            <a:r>
              <a:rPr lang="en-GB" dirty="0">
                <a:solidFill>
                  <a:srgbClr val="D69D68"/>
                </a:solidFill>
              </a:rPr>
              <a:t> </a:t>
            </a:r>
            <a:r>
              <a:rPr lang="en-GB" dirty="0"/>
              <a:t>column, i.e. the first date, and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WHERE</a:t>
            </a:r>
            <a:r>
              <a:rPr lang="en-GB" dirty="0">
                <a:solidFill>
                  <a:srgbClr val="61AFEF"/>
                </a:solidFill>
              </a:rPr>
              <a:t> </a:t>
            </a:r>
            <a:r>
              <a:rPr lang="en-GB" dirty="0"/>
              <a:t>keyword (and the associated condition) filters the results to only the successful ground pad landings.</a:t>
            </a:r>
          </a:p>
          <a:p>
            <a:endParaRPr lang="en-GB" dirty="0"/>
          </a:p>
        </p:txBody>
      </p:sp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D323A5A-6436-4B65-9875-46D896711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3" y="2462517"/>
            <a:ext cx="7837128" cy="192522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7CE297-E8D5-47EE-A874-5A05AD52E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381" y="3081638"/>
            <a:ext cx="2412315" cy="6941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95549343-9BDE-4AD6-956A-51D7C55E2D4D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16812815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Successful Drone Ship Landing with Payload between 4000 and 6000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List the names of boosters which have successfully landed on drone ship and had payload mass greater than 4000 but less than 6000.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WHERE</a:t>
            </a:r>
            <a:r>
              <a:rPr lang="en-GB" dirty="0"/>
              <a:t> keyword is used to filter the results to include only those that satisfy both conditions in the brackets (as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AND</a:t>
            </a:r>
            <a:r>
              <a:rPr lang="en-GB" dirty="0"/>
              <a:t> keyword is also used).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BETWEEN</a:t>
            </a:r>
            <a:r>
              <a:rPr lang="en-GB" dirty="0"/>
              <a:t> keyword allows for 4000 &lt; x &lt; 6000 values to be selected.</a:t>
            </a:r>
          </a:p>
          <a:p>
            <a:endParaRPr lang="en-GB" dirty="0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1C3FEA7-96A8-4984-AD5D-6171B6995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3" y="2684137"/>
            <a:ext cx="7851427" cy="147693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DB6356-78B7-479A-A3F7-0FB23A057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9609" y="2397655"/>
            <a:ext cx="2076084" cy="20626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8110911A-B0A5-4963-A1A6-A1E9F9E4AD9F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3436852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&#10;&#10;Description automatically generated with medium confidence">
            <a:extLst>
              <a:ext uri="{FF2B5EF4-FFF2-40B4-BE49-F238E27FC236}">
                <a16:creationId xmlns:a16="http://schemas.microsoft.com/office/drawing/2014/main" id="{D8442E8E-37C2-487B-870C-2D6D735A9E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373" y="3431639"/>
            <a:ext cx="2496442" cy="1908239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Titre 6">
            <a:extLst>
              <a:ext uri="{FF2B5EF4-FFF2-40B4-BE49-F238E27FC236}">
                <a16:creationId xmlns:a16="http://schemas.microsoft.com/office/drawing/2014/main" id="{96AC31C0-0EA4-4715-86E2-052D63B2D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62331484-B8FF-4E3E-BF36-A07F2A79E7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6627291" cy="4951413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GB" i="0" dirty="0">
                <a:solidFill>
                  <a:schemeClr val="accent2"/>
                </a:solidFill>
                <a:effectLst/>
              </a:rPr>
              <a:t>Summary of Methodologies:</a:t>
            </a:r>
          </a:p>
          <a:p>
            <a:pPr marL="184150" lvl="2" indent="0">
              <a:buNone/>
            </a:pPr>
            <a:r>
              <a:rPr lang="en-GB" sz="1800" i="0" dirty="0">
                <a:effectLst/>
              </a:rPr>
              <a:t>This project follows </a:t>
            </a:r>
            <a:r>
              <a:rPr lang="en-GB" sz="1800" dirty="0"/>
              <a:t>these </a:t>
            </a:r>
            <a:r>
              <a:rPr lang="en-GB" sz="1800" i="0" dirty="0">
                <a:effectLst/>
              </a:rPr>
              <a:t>steps: </a:t>
            </a:r>
          </a:p>
          <a:p>
            <a:pPr marL="819150" lvl="2" indent="-457200"/>
            <a:r>
              <a:rPr lang="en-GB" i="0" dirty="0">
                <a:effectLst/>
              </a:rPr>
              <a:t>Data Collection</a:t>
            </a:r>
          </a:p>
          <a:p>
            <a:pPr marL="819150" lvl="2" indent="-457200"/>
            <a:r>
              <a:rPr lang="en-GB" dirty="0"/>
              <a:t>Data Wrangling</a:t>
            </a:r>
            <a:r>
              <a:rPr lang="en-GB" i="0" dirty="0">
                <a:effectLst/>
              </a:rPr>
              <a:t> </a:t>
            </a:r>
          </a:p>
          <a:p>
            <a:pPr marL="819150" lvl="2" indent="-457200"/>
            <a:r>
              <a:rPr lang="en-GB" i="0" dirty="0">
                <a:effectLst/>
              </a:rPr>
              <a:t>Exploratory Data Analysis</a:t>
            </a:r>
          </a:p>
          <a:p>
            <a:pPr marL="819150" lvl="2" indent="-457200"/>
            <a:r>
              <a:rPr lang="en-GB" dirty="0"/>
              <a:t>Interactive Visual Analytics</a:t>
            </a:r>
          </a:p>
          <a:p>
            <a:pPr marL="819150" lvl="2" indent="-457200"/>
            <a:r>
              <a:rPr lang="en-GB" i="0" dirty="0">
                <a:effectLst/>
              </a:rPr>
              <a:t>Predictive Analysis (Classification)</a:t>
            </a:r>
          </a:p>
          <a:p>
            <a:pPr lvl="2" indent="0">
              <a:buNone/>
            </a:pPr>
            <a:endParaRPr lang="en-GB" dirty="0"/>
          </a:p>
          <a:p>
            <a:r>
              <a:rPr lang="en-GB" dirty="0">
                <a:solidFill>
                  <a:schemeClr val="accent2"/>
                </a:solidFill>
              </a:rPr>
              <a:t>Summary of Results:</a:t>
            </a:r>
          </a:p>
          <a:p>
            <a:pPr marL="184150" lvl="2" indent="0">
              <a:buNone/>
            </a:pPr>
            <a:r>
              <a:rPr lang="en-GB" sz="1800" i="0" dirty="0">
                <a:effectLst/>
              </a:rPr>
              <a:t>This project produced the following outputs and visualizations:</a:t>
            </a:r>
          </a:p>
          <a:p>
            <a:pPr marL="819150" lvl="2" indent="-457200">
              <a:buFont typeface="+mj-lt"/>
              <a:buAutoNum type="arabicPeriod"/>
            </a:pPr>
            <a:r>
              <a:rPr lang="en-GB" i="0" dirty="0">
                <a:effectLst/>
              </a:rPr>
              <a:t>Exploratory Data Analysis (EDA) results </a:t>
            </a:r>
          </a:p>
          <a:p>
            <a:pPr marL="819150" lvl="2" indent="-457200">
              <a:buFont typeface="+mj-lt"/>
              <a:buAutoNum type="arabicPeriod"/>
            </a:pPr>
            <a:r>
              <a:rPr lang="en-GB" i="0" dirty="0">
                <a:effectLst/>
              </a:rPr>
              <a:t>Geospatial analytics</a:t>
            </a:r>
          </a:p>
          <a:p>
            <a:pPr marL="819150" lvl="2" indent="-457200">
              <a:buFont typeface="+mj-lt"/>
              <a:buAutoNum type="arabicPeriod"/>
            </a:pPr>
            <a:r>
              <a:rPr lang="en-GB" dirty="0"/>
              <a:t>Interactive dashboard</a:t>
            </a:r>
          </a:p>
          <a:p>
            <a:pPr marL="819150" lvl="2" indent="-457200">
              <a:buFont typeface="+mj-lt"/>
              <a:buAutoNum type="arabicPeriod"/>
            </a:pPr>
            <a:r>
              <a:rPr lang="en-GB" i="0" dirty="0">
                <a:effectLst/>
              </a:rPr>
              <a:t>Predictive analysis of classification models</a:t>
            </a:r>
          </a:p>
          <a:p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2F75B6-D7DF-44D5-A965-AA890E09B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679" y="3458644"/>
            <a:ext cx="2345765" cy="2634652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26A540-05CE-433F-B2F1-A637EA9FC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5763" y="1622523"/>
            <a:ext cx="2350681" cy="1515646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DD30B7B-4A9D-4352-8A66-45F757FA40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93" b="10631"/>
          <a:stretch/>
        </p:blipFill>
        <p:spPr>
          <a:xfrm>
            <a:off x="9119245" y="1622523"/>
            <a:ext cx="2547570" cy="1510595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5EC60A8-E290-432C-9150-DC133F4983FB}"/>
              </a:ext>
            </a:extLst>
          </p:cNvPr>
          <p:cNvSpPr/>
          <p:nvPr/>
        </p:nvSpPr>
        <p:spPr>
          <a:xfrm>
            <a:off x="6240016" y="1463459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E91195E-1A45-4FAB-8DD4-2EB43A875AA0}"/>
              </a:ext>
            </a:extLst>
          </p:cNvPr>
          <p:cNvSpPr/>
          <p:nvPr/>
        </p:nvSpPr>
        <p:spPr>
          <a:xfrm>
            <a:off x="8992772" y="1469481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C9604FB-CA0E-4BD9-816B-F05BF0A255D9}"/>
              </a:ext>
            </a:extLst>
          </p:cNvPr>
          <p:cNvSpPr/>
          <p:nvPr/>
        </p:nvSpPr>
        <p:spPr>
          <a:xfrm>
            <a:off x="6240016" y="3299580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6B3179-88F9-4EF1-829B-AD5296840D50}"/>
              </a:ext>
            </a:extLst>
          </p:cNvPr>
          <p:cNvSpPr/>
          <p:nvPr/>
        </p:nvSpPr>
        <p:spPr>
          <a:xfrm>
            <a:off x="8987003" y="3269936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8317044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Total Number of Successful and Failure Mission Outcomes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Calculate the total number of successful and failure mission outcome.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COUNT</a:t>
            </a:r>
            <a:r>
              <a:rPr lang="en-GB" dirty="0"/>
              <a:t> keyword is used to calculate the total number of mission outcomes, and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GROUPBY</a:t>
            </a:r>
            <a:r>
              <a:rPr lang="en-GB" dirty="0"/>
              <a:t> keyword is also used to group these results by the type of mission outcome.</a:t>
            </a:r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B68E7D9-81E5-4460-973D-88FDAF920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72" y="2855146"/>
            <a:ext cx="7780536" cy="121570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13E184-31A4-44F6-8E04-B0422120E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7615" y="3009558"/>
            <a:ext cx="2458575" cy="8388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D00A55F6-95C7-4941-9E59-02BD45A5A209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22711034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Boosters Carried Maximum Payload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9219579" cy="495141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List the names of the booster which have carried the maximum payload mass.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 subquery is used here.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SELECT</a:t>
            </a:r>
            <a:r>
              <a:rPr lang="en-GB" dirty="0"/>
              <a:t> statement within the brackets finds the maximum payload, and this value is used in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WHERE</a:t>
            </a:r>
            <a:r>
              <a:rPr lang="en-GB" dirty="0"/>
              <a:t> condition.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DISTINCT</a:t>
            </a:r>
            <a:r>
              <a:rPr lang="en-GB" dirty="0"/>
              <a:t> keyword is then used to retrieve only distinct /unique booster versions. </a:t>
            </a:r>
          </a:p>
          <a:p>
            <a:endParaRPr lang="en-GB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DB41782-2457-491F-AB72-BBC3943EA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2" y="2606604"/>
            <a:ext cx="7812761" cy="164479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75836D-2FD9-429E-AE10-7F89B7A43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1819" y="1344672"/>
            <a:ext cx="1797395" cy="41686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037B3AE1-6D36-4754-9B2A-EE291B5EC6E6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35470608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2015 Launch Records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List the failed </a:t>
            </a:r>
            <a:r>
              <a:rPr lang="en-GB" dirty="0" err="1"/>
              <a:t>landing_outcomes</a:t>
            </a:r>
            <a:r>
              <a:rPr lang="en-GB" dirty="0"/>
              <a:t> in drone ship, their booster versions, and launch site names for in year 2015.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WHERE</a:t>
            </a:r>
            <a:r>
              <a:rPr lang="en-GB" dirty="0"/>
              <a:t> keyword is used to filter the results for only failed landing outcomes,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AND</a:t>
            </a:r>
            <a:r>
              <a:rPr lang="en-GB" dirty="0"/>
              <a:t> only for the year of 2015. </a:t>
            </a:r>
          </a:p>
          <a:p>
            <a:endParaRPr lang="en-GB" dirty="0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7D49347-C0E6-4AA9-B25C-30060E244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96" y="2578315"/>
            <a:ext cx="7784504" cy="163884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CB2688-64E0-47C0-BA64-C6A7DC60F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2384" y="2981261"/>
            <a:ext cx="2457793" cy="8954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8316B8CA-7D59-4050-A066-9B5625E6A76F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4277568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 Landing Outcomes Between 2010-06-04 and 2017-03-20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Rank the count of landing outcomes (such as Failure (drone ship) or Success (ground pad)) between the date 2010-06-04 and 2017-03-20, in descending order.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WHERE</a:t>
            </a:r>
            <a:r>
              <a:rPr lang="en-GB" dirty="0"/>
              <a:t> keyword is used with the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BETWEEN</a:t>
            </a:r>
            <a:r>
              <a:rPr lang="en-GB" dirty="0"/>
              <a:t> keyword to filter the results to dates only within those specified. The results are then grouped and ordered, using the keywords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GROUP BY</a:t>
            </a:r>
            <a:r>
              <a:rPr lang="en-GB" dirty="0"/>
              <a:t> and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ORDER BY</a:t>
            </a:r>
            <a:r>
              <a:rPr lang="en-GB" dirty="0"/>
              <a:t>, respectively, where </a:t>
            </a:r>
            <a:r>
              <a:rPr lang="en-GB" dirty="0">
                <a:solidFill>
                  <a:srgbClr val="61AFEF"/>
                </a:solidFill>
                <a:latin typeface="Consolas" panose="020B0609020204030204" pitchFamily="49" charset="0"/>
              </a:rPr>
              <a:t>DESC</a:t>
            </a:r>
            <a:r>
              <a:rPr lang="en-GB" dirty="0"/>
              <a:t> is used to specify the descending order.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1ACC389-5CD4-4704-8926-D2C2BC056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35" y="2438889"/>
            <a:ext cx="7789385" cy="198022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0491BC-24C6-41C4-B191-B66AC1EDF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2384" y="2356683"/>
            <a:ext cx="2506531" cy="22244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00593BBD-21D6-4EFD-BA6D-CF55DBAFE911}"/>
              </a:ext>
            </a:extLst>
          </p:cNvPr>
          <p:cNvSpPr/>
          <p:nvPr/>
        </p:nvSpPr>
        <p:spPr>
          <a:xfrm>
            <a:off x="8412637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35104247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1323344"/>
            <a:ext cx="11386134" cy="3046988"/>
          </a:xfrm>
        </p:spPr>
        <p:txBody>
          <a:bodyPr/>
          <a:lstStyle/>
          <a:p>
            <a:r>
              <a:rPr lang="en-GB" dirty="0"/>
              <a:t>LAUNCH SITES PROXIMITY ANALYSIS – </a:t>
            </a:r>
            <a:r>
              <a:rPr lang="en-GB" dirty="0">
                <a:solidFill>
                  <a:schemeClr val="accent2"/>
                </a:solidFill>
              </a:rPr>
              <a:t>FOLIUM INTERACTIVE MAP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9034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 LAUNCH SITES ON A MAP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4458153"/>
            <a:ext cx="6051227" cy="2129771"/>
          </a:xfrm>
        </p:spPr>
        <p:txBody>
          <a:bodyPr anchor="ctr"/>
          <a:lstStyle/>
          <a:p>
            <a:r>
              <a:rPr lang="en-GB" dirty="0"/>
              <a:t>All SpaceX launch sites are on coasts of the United States of America, specifically Florida and California. 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0E6953-316E-42EB-95D1-99F67DA414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63"/>
          <a:stretch/>
        </p:blipFill>
        <p:spPr>
          <a:xfrm>
            <a:off x="404813" y="1248491"/>
            <a:ext cx="5418250" cy="297259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1A4898-110E-45CB-9796-031F12CC5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060" y="1250836"/>
            <a:ext cx="5065572" cy="297025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5DAAF4-F0FD-496A-A5FD-EDD46E8D9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3248" y="4448726"/>
            <a:ext cx="1800200" cy="214862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F9D811-0565-48B1-B761-E038A313E4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5496" y="4458153"/>
            <a:ext cx="2849136" cy="212977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31E1EE-7A9E-47B1-8975-52E55A84DDFB}"/>
              </a:ext>
            </a:extLst>
          </p:cNvPr>
          <p:cNvCxnSpPr>
            <a:cxnSpLocks/>
          </p:cNvCxnSpPr>
          <p:nvPr/>
        </p:nvCxnSpPr>
        <p:spPr>
          <a:xfrm flipV="1">
            <a:off x="4657725" y="3021806"/>
            <a:ext cx="6115050" cy="7239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11FF143-CEC6-4CA3-89FE-0F8B1F81702C}"/>
              </a:ext>
            </a:extLst>
          </p:cNvPr>
          <p:cNvCxnSpPr>
            <a:cxnSpLocks/>
          </p:cNvCxnSpPr>
          <p:nvPr/>
        </p:nvCxnSpPr>
        <p:spPr>
          <a:xfrm flipH="1">
            <a:off x="10439400" y="3255169"/>
            <a:ext cx="754856" cy="186293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479C3A5-0B3A-45AB-A779-91C6A72446F6}"/>
              </a:ext>
            </a:extLst>
          </p:cNvPr>
          <p:cNvCxnSpPr>
            <a:cxnSpLocks/>
          </p:cNvCxnSpPr>
          <p:nvPr/>
        </p:nvCxnSpPr>
        <p:spPr>
          <a:xfrm flipH="1" flipV="1">
            <a:off x="7997825" y="5254625"/>
            <a:ext cx="2273300" cy="3619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952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SUCCESS/FAILED LAUNCHES FOR EACH SITE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07174" y="1447801"/>
            <a:ext cx="5203825" cy="2139004"/>
          </a:xfrm>
        </p:spPr>
        <p:txBody>
          <a:bodyPr anchor="ctr"/>
          <a:lstStyle/>
          <a:p>
            <a:r>
              <a:rPr lang="en-GB" dirty="0"/>
              <a:t>Launches have been grouped into clusters, and annotated with </a:t>
            </a:r>
            <a:r>
              <a:rPr lang="en-GB" dirty="0">
                <a:solidFill>
                  <a:srgbClr val="058A05"/>
                </a:solidFill>
              </a:rPr>
              <a:t>green icons </a:t>
            </a:r>
            <a:r>
              <a:rPr lang="en-GB" dirty="0"/>
              <a:t>for successful launches, and </a:t>
            </a:r>
            <a:r>
              <a:rPr lang="en-GB" dirty="0">
                <a:solidFill>
                  <a:srgbClr val="FF0505"/>
                </a:solidFill>
              </a:rPr>
              <a:t>red icons </a:t>
            </a:r>
            <a:r>
              <a:rPr lang="en-GB" dirty="0"/>
              <a:t>for failed launches.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A3B8A-3CD7-47BB-B21C-38E0FA0819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48" r="9066" b="33706"/>
          <a:stretch/>
        </p:blipFill>
        <p:spPr>
          <a:xfrm>
            <a:off x="373295" y="1556792"/>
            <a:ext cx="4729603" cy="216024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5D76AB-E091-47AB-A966-C5CD296A8B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68" t="15992" r="18660" b="13989"/>
          <a:stretch/>
        </p:blipFill>
        <p:spPr>
          <a:xfrm>
            <a:off x="6663712" y="4048112"/>
            <a:ext cx="1880560" cy="223417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ECC085B-B9D2-4EAC-82D4-CB8F3EE450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863" t="14943" r="18395" b="15057"/>
          <a:stretch/>
        </p:blipFill>
        <p:spPr>
          <a:xfrm>
            <a:off x="9740275" y="4043176"/>
            <a:ext cx="1880560" cy="223417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62D8F57-0A7F-4E3A-9FD1-1C052BAC7A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1497" y="4625120"/>
            <a:ext cx="2362726" cy="16842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42C343-0EF8-49CE-B308-CDA647A307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295" y="4436805"/>
            <a:ext cx="1732666" cy="186594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A010C29-FACA-4FCC-8071-A538F22931E5}"/>
              </a:ext>
            </a:extLst>
          </p:cNvPr>
          <p:cNvCxnSpPr>
            <a:cxnSpLocks/>
          </p:cNvCxnSpPr>
          <p:nvPr/>
        </p:nvCxnSpPr>
        <p:spPr>
          <a:xfrm flipH="1">
            <a:off x="571165" y="2828925"/>
            <a:ext cx="286085" cy="15359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46C6886-0DA4-41B4-9089-8CC8574CAC1F}"/>
              </a:ext>
            </a:extLst>
          </p:cNvPr>
          <p:cNvCxnSpPr>
            <a:cxnSpLocks/>
          </p:cNvCxnSpPr>
          <p:nvPr/>
        </p:nvCxnSpPr>
        <p:spPr>
          <a:xfrm flipH="1">
            <a:off x="3590476" y="3374548"/>
            <a:ext cx="414911" cy="121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FFCB056-11ED-4BB9-8976-35C2C46E8C91}"/>
              </a:ext>
            </a:extLst>
          </p:cNvPr>
          <p:cNvCxnSpPr>
            <a:cxnSpLocks/>
          </p:cNvCxnSpPr>
          <p:nvPr/>
        </p:nvCxnSpPr>
        <p:spPr>
          <a:xfrm>
            <a:off x="4060031" y="3331369"/>
            <a:ext cx="2518707" cy="88642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80D44313-C0AE-4654-9D60-DEC2AF70D33D}"/>
                  </a:ext>
                </a:extLst>
              </p:cNvPr>
              <p:cNvSpPr txBox="1"/>
              <p:nvPr/>
            </p:nvSpPr>
            <p:spPr>
              <a:xfrm>
                <a:off x="8992393" y="4972188"/>
                <a:ext cx="29976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GB" sz="24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80D44313-C0AE-4654-9D60-DEC2AF70D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2393" y="4972188"/>
                <a:ext cx="299761" cy="369332"/>
              </a:xfrm>
              <a:prstGeom prst="rect">
                <a:avLst/>
              </a:prstGeom>
              <a:blipFill>
                <a:blip r:embed="rId7"/>
                <a:stretch>
                  <a:fillRect l="-10204" r="-102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>
            <a:extLst>
              <a:ext uri="{FF2B5EF4-FFF2-40B4-BE49-F238E27FC236}">
                <a16:creationId xmlns:a16="http://schemas.microsoft.com/office/drawing/2014/main" id="{44CF0C46-6155-4C75-A554-8D2029DED5AE}"/>
              </a:ext>
            </a:extLst>
          </p:cNvPr>
          <p:cNvSpPr txBox="1"/>
          <p:nvPr/>
        </p:nvSpPr>
        <p:spPr>
          <a:xfrm>
            <a:off x="6663711" y="3586805"/>
            <a:ext cx="4957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CCAFS SLC-40 and CCAFS LC-40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F38EB93-4343-4D23-962B-7E16FEFDB7D0}"/>
              </a:ext>
            </a:extLst>
          </p:cNvPr>
          <p:cNvSpPr txBox="1"/>
          <p:nvPr/>
        </p:nvSpPr>
        <p:spPr>
          <a:xfrm>
            <a:off x="3682611" y="4217798"/>
            <a:ext cx="1420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KSC LC-39A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C6D80A-8CB8-43E7-919A-881ECCFB1F0F}"/>
              </a:ext>
            </a:extLst>
          </p:cNvPr>
          <p:cNvSpPr txBox="1"/>
          <p:nvPr/>
        </p:nvSpPr>
        <p:spPr>
          <a:xfrm>
            <a:off x="529276" y="4012456"/>
            <a:ext cx="173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VAFB SLC-4E</a:t>
            </a:r>
          </a:p>
        </p:txBody>
      </p:sp>
    </p:spTree>
    <p:extLst>
      <p:ext uri="{BB962C8B-B14F-4D97-AF65-F5344CB8AC3E}">
        <p14:creationId xmlns:p14="http://schemas.microsoft.com/office/powerpoint/2010/main" val="39809414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PROXIMITY OF LAUNCH SITES TO OTHER POINTS OF INTEREST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68208" y="1196752"/>
            <a:ext cx="3826538" cy="2111402"/>
          </a:xfrm>
        </p:spPr>
        <p:txBody>
          <a:bodyPr>
            <a:normAutofit fontScale="85000" lnSpcReduction="20000"/>
          </a:bodyPr>
          <a:lstStyle/>
          <a:p>
            <a:r>
              <a:rPr lang="en-GB" sz="1200" dirty="0"/>
              <a:t>Are launch sites in close proximity to railways?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2"/>
                </a:solidFill>
              </a:rPr>
              <a:t>YES.</a:t>
            </a:r>
            <a:r>
              <a:rPr lang="en-GB" sz="1200" dirty="0"/>
              <a:t> The coastline is only 0.87 km due East.</a:t>
            </a:r>
          </a:p>
          <a:p>
            <a:r>
              <a:rPr lang="en-GB" sz="1200" b="0" dirty="0">
                <a:solidFill>
                  <a:schemeClr val="bg1"/>
                </a:solidFill>
                <a:effectLst/>
              </a:rPr>
              <a:t>Are launch sites in close proximity to highways?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accent2"/>
                </a:solidFill>
                <a:effectLst/>
              </a:rPr>
              <a:t>YES. </a:t>
            </a:r>
            <a:r>
              <a:rPr lang="en-GB" sz="1200" dirty="0"/>
              <a:t>The nearest highway is only 0.59km away. </a:t>
            </a:r>
          </a:p>
          <a:p>
            <a:r>
              <a:rPr lang="en-GB" sz="1200" b="0" dirty="0">
                <a:solidFill>
                  <a:schemeClr val="bg1"/>
                </a:solidFill>
                <a:effectLst/>
              </a:rPr>
              <a:t>Are launch sites in close proximity to railways?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accent2"/>
                </a:solidFill>
                <a:effectLst/>
              </a:rPr>
              <a:t>YES. </a:t>
            </a:r>
            <a:r>
              <a:rPr lang="en-GB" sz="1200" dirty="0"/>
              <a:t>The nearest railway is only 1.29 km away.</a:t>
            </a:r>
          </a:p>
          <a:p>
            <a:r>
              <a:rPr lang="en-GB" sz="1200" b="0" dirty="0">
                <a:solidFill>
                  <a:schemeClr val="bg1"/>
                </a:solidFill>
                <a:effectLst/>
              </a:rPr>
              <a:t>Do launch sites keep certain distance away from cities?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accent2"/>
                </a:solidFill>
                <a:effectLst/>
              </a:rPr>
              <a:t>YES. </a:t>
            </a:r>
            <a:r>
              <a:rPr lang="en-GB" sz="1200" dirty="0"/>
              <a:t>The nearest city is 51.74 km away.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AA4731-007A-47A7-94F7-484E3894C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3366501"/>
            <a:ext cx="6996158" cy="28673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D85067-8CA6-4F75-9A4E-74946631A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8208" y="3381808"/>
            <a:ext cx="3826538" cy="28673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4E53BE-7195-40F2-8D36-E84661056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760" y="1245590"/>
            <a:ext cx="2734479" cy="187225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0ABECE6-E742-4972-B0B5-12B361F46DE6}"/>
              </a:ext>
            </a:extLst>
          </p:cNvPr>
          <p:cNvSpPr txBox="1"/>
          <p:nvPr/>
        </p:nvSpPr>
        <p:spPr>
          <a:xfrm>
            <a:off x="479376" y="1163716"/>
            <a:ext cx="392361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Using the </a:t>
            </a:r>
            <a:r>
              <a:rPr lang="en-GB" sz="1600" dirty="0">
                <a:solidFill>
                  <a:schemeClr val="accent2"/>
                </a:solidFill>
              </a:rPr>
              <a:t>CCAFS SLC-40 </a:t>
            </a:r>
            <a:r>
              <a:rPr lang="en-GB" sz="1600" dirty="0">
                <a:solidFill>
                  <a:schemeClr val="bg1"/>
                </a:solidFill>
              </a:rPr>
              <a:t>launch site as an example site, we can understand more about the placement of launch sites.</a:t>
            </a:r>
          </a:p>
        </p:txBody>
      </p:sp>
    </p:spTree>
    <p:extLst>
      <p:ext uri="{BB962C8B-B14F-4D97-AF65-F5344CB8AC3E}">
        <p14:creationId xmlns:p14="http://schemas.microsoft.com/office/powerpoint/2010/main" val="1561312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interactive dashboard  - </a:t>
            </a:r>
            <a:r>
              <a:rPr lang="en-GB" dirty="0">
                <a:solidFill>
                  <a:schemeClr val="accent2"/>
                </a:solidFill>
              </a:rPr>
              <a:t>Plotly Dash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3125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A0F202F-B05D-4A96-A811-E17C7C676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59" y="1468734"/>
            <a:ext cx="7977600" cy="4595163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success count for all sites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16280" y="1447800"/>
            <a:ext cx="3194720" cy="4616097"/>
          </a:xfrm>
        </p:spPr>
        <p:txBody>
          <a:bodyPr anchor="ctr"/>
          <a:lstStyle/>
          <a:p>
            <a:r>
              <a:rPr lang="en-GB" dirty="0"/>
              <a:t>The launch site </a:t>
            </a:r>
            <a:r>
              <a:rPr lang="en-GB" dirty="0">
                <a:solidFill>
                  <a:schemeClr val="accent2"/>
                </a:solidFill>
              </a:rPr>
              <a:t>KSC LC-39 A</a:t>
            </a:r>
            <a:r>
              <a:rPr lang="en-GB" dirty="0"/>
              <a:t> had the most successful launches, with 41.7% of the total successful launches.</a:t>
            </a:r>
          </a:p>
        </p:txBody>
      </p:sp>
    </p:spTree>
    <p:extLst>
      <p:ext uri="{BB962C8B-B14F-4D97-AF65-F5344CB8AC3E}">
        <p14:creationId xmlns:p14="http://schemas.microsoft.com/office/powerpoint/2010/main" val="2897864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2">
            <a:extLst>
              <a:ext uri="{FF2B5EF4-FFF2-40B4-BE49-F238E27FC236}">
                <a16:creationId xmlns:a16="http://schemas.microsoft.com/office/drawing/2014/main" id="{13EE817D-A4E8-48C0-A58E-2B4150E271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702159" cy="6858000"/>
          </a:xfrm>
          <a:custGeom>
            <a:avLst/>
            <a:gdLst/>
            <a:ahLst/>
            <a:cxnLst/>
            <a:rect l="l" t="t" r="r" b="b"/>
            <a:pathLst>
              <a:path w="5969000" h="11308715">
                <a:moveTo>
                  <a:pt x="5968404" y="0"/>
                </a:moveTo>
                <a:lnTo>
                  <a:pt x="0" y="0"/>
                </a:lnTo>
                <a:lnTo>
                  <a:pt x="0" y="11308556"/>
                </a:lnTo>
                <a:lnTo>
                  <a:pt x="5968404" y="11308556"/>
                </a:lnTo>
                <a:lnTo>
                  <a:pt x="5968404" y="0"/>
                </a:lnTo>
                <a:close/>
              </a:path>
            </a:pathLst>
          </a:custGeom>
          <a:solidFill>
            <a:srgbClr val="27293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04BABCD-5D07-421C-B8F7-FD9A7A660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388188"/>
            <a:ext cx="5979219" cy="716711"/>
          </a:xfrm>
        </p:spPr>
        <p:txBody>
          <a:bodyPr/>
          <a:lstStyle/>
          <a:p>
            <a:r>
              <a:rPr lang="en-US" dirty="0"/>
              <a:t>METHODOLOGY SUMMARY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22DA3B6-DC47-4B36-985D-C5E3E531C2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6195243" cy="4951413"/>
          </a:xfrm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SpaceX launches Falcon 9 rockets at a cost of around $62m. This is considerably cheaper than other providers (which usually cost upwards of $165m), and much of the savings are because SpaceX can land, and then re-use the first stage of the rocket.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can make predictions on whether the first stage will land, we can determine the cost of a launch, and use this information to assess whether or not an alternate company should bid and SpaceX for a rocket launch.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This project will ultimately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12ABDB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predict if the Space X Falcon 9 first stage will land successfully.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1F1B55C-742A-4DEB-9AC0-DEF9057B1345}"/>
              </a:ext>
            </a:extLst>
          </p:cNvPr>
          <p:cNvSpPr txBox="1">
            <a:spLocks/>
          </p:cNvSpPr>
          <p:nvPr/>
        </p:nvSpPr>
        <p:spPr>
          <a:xfrm>
            <a:off x="404813" y="388188"/>
            <a:ext cx="10947772" cy="716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</a:rPr>
              <a:t>INTRODUCTION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828EB0-D704-4688-BB75-6EA2EB582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159" y="0"/>
            <a:ext cx="5489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3655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Pie chart for the launch site with highest launch success ratio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0FB0D1-5109-4692-9BF6-206A16AE9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856" y="1468734"/>
            <a:ext cx="7975927" cy="4696569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B143B56-FB78-4699-ABB1-4666430E505E}"/>
                  </a:ext>
                </a:extLst>
              </p:cNvPr>
              <p:cNvSpPr txBox="1"/>
              <p:nvPr/>
            </p:nvSpPr>
            <p:spPr>
              <a:xfrm>
                <a:off x="10560496" y="6465888"/>
                <a:ext cx="1221616" cy="3668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800" b="0" dirty="0">
                    <a:solidFill>
                      <a:schemeClr val="bg1"/>
                    </a:solidFill>
                  </a:rPr>
                  <a:t>Note: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8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c</m:t>
                    </m:r>
                    <m:r>
                      <a:rPr lang="en-GB" sz="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𝑙𝑎𝑠𝑠</m:t>
                    </m:r>
                    <m:d>
                      <m:dPr>
                        <m:begChr m:val="{"/>
                        <m:endChr m:val=""/>
                        <m:ctrlPr>
                          <a:rPr lang="en-GB" sz="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GB" sz="8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GB" sz="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en-GB" sz="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𝐹𝑎𝑖𝑙𝑢𝑟𝑒</m:t>
                            </m:r>
                          </m:e>
                          <m:e>
                            <m:r>
                              <a:rPr lang="en-GB" sz="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en-GB" sz="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𝑆𝑢𝑐𝑐𝑒𝑠𝑠</m:t>
                            </m:r>
                          </m:e>
                        </m:eqArr>
                      </m:e>
                    </m:d>
                  </m:oMath>
                </a14:m>
                <a:endParaRPr lang="en-GB" sz="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B143B56-FB78-4699-ABB1-4666430E50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0496" y="6465888"/>
                <a:ext cx="1221616" cy="366895"/>
              </a:xfrm>
              <a:prstGeom prst="rect">
                <a:avLst/>
              </a:prstGeom>
              <a:blipFill>
                <a:blip r:embed="rId4"/>
                <a:stretch>
                  <a:fillRect t="-163333" r="-9950" b="-240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9AF9B85-3EFD-4AFE-94A4-8829DDD539C9}"/>
              </a:ext>
            </a:extLst>
          </p:cNvPr>
          <p:cNvSpPr txBox="1">
            <a:spLocks/>
          </p:cNvSpPr>
          <p:nvPr/>
        </p:nvSpPr>
        <p:spPr>
          <a:xfrm>
            <a:off x="8616280" y="1447800"/>
            <a:ext cx="3194720" cy="461609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launch site </a:t>
            </a:r>
            <a:r>
              <a:rPr lang="en-GB" dirty="0">
                <a:solidFill>
                  <a:schemeClr val="accent2"/>
                </a:solidFill>
              </a:rPr>
              <a:t>KSC LC-39 A</a:t>
            </a:r>
            <a:r>
              <a:rPr lang="en-GB" dirty="0"/>
              <a:t> also had the highest rate of successful launches, with a 76.9% success rate.</a:t>
            </a:r>
          </a:p>
        </p:txBody>
      </p:sp>
    </p:spTree>
    <p:extLst>
      <p:ext uri="{BB962C8B-B14F-4D97-AF65-F5344CB8AC3E}">
        <p14:creationId xmlns:p14="http://schemas.microsoft.com/office/powerpoint/2010/main" val="33170723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AFE237DE-5068-439B-92F2-BC59C3C508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11"/>
          <a:stretch/>
        </p:blipFill>
        <p:spPr>
          <a:xfrm>
            <a:off x="7365138" y="1129958"/>
            <a:ext cx="4562403" cy="2487293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705F7CE-B552-4534-9640-58C6EBC206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55"/>
          <a:stretch/>
        </p:blipFill>
        <p:spPr>
          <a:xfrm>
            <a:off x="7396716" y="3895276"/>
            <a:ext cx="4553025" cy="2487293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Outcome VS. Payload scatter plot for all sites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4" y="4367259"/>
            <a:ext cx="5968594" cy="2031954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Plotting the launch outcome vs. payload for all sites shows a gap around 4000 kg, so it makes sense to split the data into 2 ranges: 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200" dirty="0"/>
              <a:t>0 – 4000 kg (low payloads)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200" dirty="0"/>
              <a:t>4000 – 10000 kg (massive payloads)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From these 2 plots, it can be shown that </a:t>
            </a:r>
            <a:r>
              <a:rPr lang="en-GB" sz="1400" dirty="0">
                <a:solidFill>
                  <a:schemeClr val="accent2"/>
                </a:solidFill>
              </a:rPr>
              <a:t>the success for massive payloads is lower than that for low payloads.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It is also worth noting that some booster types (v1.0 and B5) have not been launched with massive payloads.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02CF46-87EC-400B-B74C-E977A6801D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38" y="1139480"/>
            <a:ext cx="5968594" cy="3113514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848518-4DB7-4DAD-B600-4D01734CCAF1}"/>
              </a:ext>
            </a:extLst>
          </p:cNvPr>
          <p:cNvCxnSpPr>
            <a:cxnSpLocks/>
          </p:cNvCxnSpPr>
          <p:nvPr/>
        </p:nvCxnSpPr>
        <p:spPr>
          <a:xfrm flipV="1">
            <a:off x="3317356" y="2146072"/>
            <a:ext cx="0" cy="1927147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F897C79-8842-4030-B024-07ED06BBDBE1}"/>
              </a:ext>
            </a:extLst>
          </p:cNvPr>
          <p:cNvSpPr/>
          <p:nvPr/>
        </p:nvSpPr>
        <p:spPr>
          <a:xfrm>
            <a:off x="1498304" y="2901405"/>
            <a:ext cx="314639" cy="3146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6586139-AE5C-472D-A07E-F0EAE9BE67BE}"/>
              </a:ext>
            </a:extLst>
          </p:cNvPr>
          <p:cNvSpPr/>
          <p:nvPr/>
        </p:nvSpPr>
        <p:spPr>
          <a:xfrm>
            <a:off x="3477859" y="2898893"/>
            <a:ext cx="314639" cy="3146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692F50B-038A-41B2-86BA-90EAF2CD9EEA}"/>
              </a:ext>
            </a:extLst>
          </p:cNvPr>
          <p:cNvSpPr/>
          <p:nvPr/>
        </p:nvSpPr>
        <p:spPr>
          <a:xfrm>
            <a:off x="7221138" y="985958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D3B9AA0-D0D2-43E3-86A3-76CEFB47747A}"/>
              </a:ext>
            </a:extLst>
          </p:cNvPr>
          <p:cNvSpPr/>
          <p:nvPr/>
        </p:nvSpPr>
        <p:spPr>
          <a:xfrm>
            <a:off x="7252716" y="3751276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FC7FF4-3442-4BB5-BF1C-9D892092DB5A}"/>
              </a:ext>
            </a:extLst>
          </p:cNvPr>
          <p:cNvSpPr txBox="1"/>
          <p:nvPr/>
        </p:nvSpPr>
        <p:spPr>
          <a:xfrm>
            <a:off x="1803749" y="2925918"/>
            <a:ext cx="10518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Low payloads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39B27C-493F-44E9-A644-15B842A0F7A6}"/>
              </a:ext>
            </a:extLst>
          </p:cNvPr>
          <p:cNvSpPr txBox="1"/>
          <p:nvPr/>
        </p:nvSpPr>
        <p:spPr>
          <a:xfrm>
            <a:off x="3791744" y="2924488"/>
            <a:ext cx="12923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Massive payloads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E4FEF0D-9D63-4C02-B634-5BD8355AA49F}"/>
                  </a:ext>
                </a:extLst>
              </p:cNvPr>
              <p:cNvSpPr txBox="1"/>
              <p:nvPr/>
            </p:nvSpPr>
            <p:spPr>
              <a:xfrm>
                <a:off x="10560496" y="6465888"/>
                <a:ext cx="1224822" cy="3668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800" b="0" dirty="0">
                    <a:solidFill>
                      <a:schemeClr val="bg1"/>
                    </a:solidFill>
                  </a:rPr>
                  <a:t>Note: c</a:t>
                </a:r>
                <a14:m>
                  <m:oMath xmlns:m="http://schemas.openxmlformats.org/officeDocument/2006/math">
                    <m:r>
                      <a:rPr lang="en-GB" sz="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𝑙𝑎𝑠𝑠</m:t>
                    </m:r>
                    <m:d>
                      <m:dPr>
                        <m:begChr m:val="{"/>
                        <m:endChr m:val=""/>
                        <m:ctrlPr>
                          <a:rPr lang="en-GB" sz="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GB" sz="8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GB" sz="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0, </m:t>
                            </m:r>
                            <m:r>
                              <a:rPr lang="en-GB" sz="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𝐹𝑎𝑖𝑙𝑢𝑟𝑒</m:t>
                            </m:r>
                          </m:e>
                          <m:e>
                            <m:r>
                              <a:rPr lang="en-GB" sz="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en-GB" sz="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𝑆𝑢𝑐𝑐𝑒𝑠𝑠</m:t>
                            </m:r>
                          </m:e>
                        </m:eqArr>
                      </m:e>
                    </m:d>
                  </m:oMath>
                </a14:m>
                <a:endParaRPr lang="en-GB" sz="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E4FEF0D-9D63-4C02-B634-5BD8355AA4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0496" y="6465888"/>
                <a:ext cx="1224822" cy="366895"/>
              </a:xfrm>
              <a:prstGeom prst="rect">
                <a:avLst/>
              </a:prstGeom>
              <a:blipFill>
                <a:blip r:embed="rId5"/>
                <a:stretch>
                  <a:fillRect t="-163333" r="-10945" b="-240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19923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PREDICTIVE ANALYSIS - </a:t>
            </a:r>
            <a:r>
              <a:rPr lang="en-GB" dirty="0">
                <a:solidFill>
                  <a:schemeClr val="accent2"/>
                </a:solidFill>
              </a:rPr>
              <a:t>CLASSIFICATION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6513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CLASSIFICATION ACCURACY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5619179" cy="4951413"/>
          </a:xfrm>
        </p:spPr>
        <p:txBody>
          <a:bodyPr/>
          <a:lstStyle/>
          <a:p>
            <a:r>
              <a:rPr lang="en-GB" dirty="0"/>
              <a:t>Plotting the Accuracy Score and Best Score for each classification algorithm produces the following result: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The </a:t>
            </a:r>
            <a:r>
              <a:rPr lang="en-GB" dirty="0">
                <a:solidFill>
                  <a:schemeClr val="accent2"/>
                </a:solidFill>
              </a:rPr>
              <a:t>Decision Tree </a:t>
            </a:r>
            <a:r>
              <a:rPr lang="en-GB" dirty="0"/>
              <a:t>model has the highest classification accuracy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dirty="0"/>
              <a:t>The Accuracy Score is 94.44%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dirty="0"/>
              <a:t>The Best Score is 90.36%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9D02367-7FCC-49B8-B6BB-E790CF50A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81" y="4077072"/>
            <a:ext cx="4020111" cy="13908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3" name="Picture 12" descr="Chart, bar chart&#10;&#10;Description automatically generated">
            <a:extLst>
              <a:ext uri="{FF2B5EF4-FFF2-40B4-BE49-F238E27FC236}">
                <a16:creationId xmlns:a16="http://schemas.microsoft.com/office/drawing/2014/main" id="{362C84B8-9330-40BA-81B8-2112EABB7F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3761250"/>
            <a:ext cx="5155287" cy="2791965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5" name="Picture 14" descr="Chart, bar chart&#10;&#10;Description automatically generated">
            <a:extLst>
              <a:ext uri="{FF2B5EF4-FFF2-40B4-BE49-F238E27FC236}">
                <a16:creationId xmlns:a16="http://schemas.microsoft.com/office/drawing/2014/main" id="{95696640-61FB-433D-8A2E-2CA0971538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815284"/>
            <a:ext cx="5155286" cy="2791964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587196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Confusion Matrix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28048" y="1447800"/>
            <a:ext cx="5282952" cy="495141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As shown previously, best performing classification model is the </a:t>
            </a:r>
            <a:r>
              <a:rPr lang="en-GB" dirty="0">
                <a:solidFill>
                  <a:schemeClr val="accent2"/>
                </a:solidFill>
              </a:rPr>
              <a:t>Decision Tree </a:t>
            </a:r>
            <a:r>
              <a:rPr lang="en-GB" dirty="0"/>
              <a:t>model, with an accuracy of 94.44%.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This is explained by the confusion matrix, which shows only 1 out of 18 total results classified incorrectly (a false positive, shown in the top-right corner).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The other 17 results are correctly classified (5 did not land, 12 did land).</a:t>
            </a:r>
          </a:p>
        </p:txBody>
      </p:sp>
      <p:pic>
        <p:nvPicPr>
          <p:cNvPr id="11" name="Picture 10" descr="Chart&#10;&#10;Description automatically generated with medium confidence">
            <a:extLst>
              <a:ext uri="{FF2B5EF4-FFF2-40B4-BE49-F238E27FC236}">
                <a16:creationId xmlns:a16="http://schemas.microsoft.com/office/drawing/2014/main" id="{38452BA8-55EA-471E-B267-F26925DD0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2" y="1504662"/>
            <a:ext cx="5835204" cy="4460334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114332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921169"/>
            <a:ext cx="11386134" cy="1015663"/>
          </a:xfrm>
        </p:spPr>
        <p:txBody>
          <a:bodyPr/>
          <a:lstStyle/>
          <a:p>
            <a:r>
              <a:rPr lang="en-GB" dirty="0"/>
              <a:t>CONCLUSIONS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587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8066241" cy="4951413"/>
          </a:xfrm>
        </p:spPr>
        <p:txBody>
          <a:bodyPr>
            <a:normAutofit fontScale="92500" lnSpcReduction="20000"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As the number of flights increases, the rate of success at a launch site increases, with most early flights being unsuccessful. I.e. with more experience, the success rate increases.</a:t>
            </a:r>
          </a:p>
          <a:p>
            <a:pPr marL="349250" lvl="1" indent="-171450">
              <a:buFont typeface="Arial" panose="020B0604020202020204" pitchFamily="34" charset="0"/>
              <a:buChar char="•"/>
            </a:pPr>
            <a:r>
              <a:rPr lang="en-GB" sz="1200" dirty="0"/>
              <a:t>Between 2010 and 2013, all landings were unsuccessful (as the success rate is 0).</a:t>
            </a:r>
          </a:p>
          <a:p>
            <a:pPr marL="349250" lvl="1" indent="-171450">
              <a:buFont typeface="Arial" panose="020B0604020202020204" pitchFamily="34" charset="0"/>
              <a:buChar char="•"/>
            </a:pPr>
            <a:r>
              <a:rPr lang="en-GB" sz="1200" dirty="0"/>
              <a:t>After 2013, the success rate generally increased, despite small dips in </a:t>
            </a:r>
            <a:r>
              <a:rPr lang="en-GB" sz="1050" dirty="0"/>
              <a:t>2018 and 2020.</a:t>
            </a:r>
          </a:p>
          <a:p>
            <a:pPr marL="349250" lvl="1" indent="-171450">
              <a:buFont typeface="Arial" panose="020B0604020202020204" pitchFamily="34" charset="0"/>
              <a:buChar char="•"/>
            </a:pPr>
            <a:r>
              <a:rPr lang="en-GB" sz="1050" dirty="0"/>
              <a:t>After 2016, there was always a greater than 50% chance of success.</a:t>
            </a:r>
          </a:p>
          <a:p>
            <a:pPr marL="349250" lvl="1" indent="-171450">
              <a:buFont typeface="Arial" panose="020B0604020202020204" pitchFamily="34" charset="0"/>
              <a:buChar char="•"/>
            </a:pPr>
            <a:endParaRPr lang="en-GB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Orbit types ES-L1, GEO, HEO, and SSO, have the highest (100%) success rate.</a:t>
            </a:r>
          </a:p>
          <a:p>
            <a:pPr lvl="2"/>
            <a:r>
              <a:rPr lang="en-GB" sz="1200" dirty="0"/>
              <a:t>The 100% success rate of GEO, HEO, and ES-L1 orbits can be explained by only having 1 flight into the respective orbits. </a:t>
            </a:r>
          </a:p>
          <a:p>
            <a:pPr lvl="2"/>
            <a:r>
              <a:rPr lang="en-GB" sz="1200" dirty="0"/>
              <a:t>The 100% success rate in SSO is more impressive, with 5 successful flights.</a:t>
            </a:r>
          </a:p>
          <a:p>
            <a:pPr lvl="2"/>
            <a:r>
              <a:rPr lang="en-GB" sz="1200" dirty="0"/>
              <a:t>The orbit types PO, ISS, and LEO, have more success with heavy payloads:</a:t>
            </a:r>
          </a:p>
          <a:p>
            <a:pPr lvl="2"/>
            <a:r>
              <a:rPr lang="en-GB" sz="1200" dirty="0"/>
              <a:t>VLEO (Very Low Earth Orbit) launches are associated with heavier payloads, which makes intuitive sense.</a:t>
            </a:r>
          </a:p>
          <a:p>
            <a:pPr lvl="1"/>
            <a:endParaRPr lang="en-GB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The launch site </a:t>
            </a:r>
            <a:r>
              <a:rPr lang="en-GB" sz="1400" dirty="0">
                <a:solidFill>
                  <a:schemeClr val="accent2"/>
                </a:solidFill>
              </a:rPr>
              <a:t>KSC LC-39 A</a:t>
            </a:r>
            <a:r>
              <a:rPr lang="en-GB" sz="1400" dirty="0"/>
              <a:t> had the most successful launches, with 41.7% of the total successful launches, and also the highest rate of successful launches, with a 76.9% success rate.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The success for massive payloads (over 4000kg) is lower than that for low payloads.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The best performing classification model is the Decision Tree model, with an accuracy of 94.44%.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200" dirty="0"/>
          </a:p>
        </p:txBody>
      </p:sp>
      <p:pic>
        <p:nvPicPr>
          <p:cNvPr id="4" name="Picture 3" descr="Chart&#10;&#10;Description automatically generated with medium confidence">
            <a:extLst>
              <a:ext uri="{FF2B5EF4-FFF2-40B4-BE49-F238E27FC236}">
                <a16:creationId xmlns:a16="http://schemas.microsoft.com/office/drawing/2014/main" id="{87AB9C7E-9F36-442F-B2CA-867B86B95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353" y="1460632"/>
            <a:ext cx="1450107" cy="98792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564E096-29E5-4B66-AD8E-B2B2785A3592}"/>
              </a:ext>
            </a:extLst>
          </p:cNvPr>
          <p:cNvGrpSpPr/>
          <p:nvPr/>
        </p:nvGrpSpPr>
        <p:grpSpPr>
          <a:xfrm>
            <a:off x="8471054" y="2719305"/>
            <a:ext cx="3404705" cy="989978"/>
            <a:chOff x="8471054" y="2690634"/>
            <a:chExt cx="3404705" cy="989978"/>
          </a:xfrm>
        </p:grpSpPr>
        <p:pic>
          <p:nvPicPr>
            <p:cNvPr id="5" name="Picture 4" descr="Chart, bar chart&#10;&#10;Description automatically generated">
              <a:extLst>
                <a:ext uri="{FF2B5EF4-FFF2-40B4-BE49-F238E27FC236}">
                  <a16:creationId xmlns:a16="http://schemas.microsoft.com/office/drawing/2014/main" id="{255572AB-0488-4295-9F76-6644A5353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20474" y="2692690"/>
              <a:ext cx="1455285" cy="987922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EAEAEA"/>
              </a:solidFill>
              <a:miter lim="800000"/>
            </a:ln>
            <a:effectLst>
              <a:reflection blurRad="12700" stA="33000" endPos="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 contourW="6350">
              <a:bevelT h="38100"/>
              <a:contourClr>
                <a:srgbClr val="C0C0C0"/>
              </a:contourClr>
            </a:sp3d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183B84E-793F-46C7-B885-28AB2EE58D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71054" y="2690634"/>
              <a:ext cx="1674085" cy="964286"/>
            </a:xfrm>
            <a:prstGeom prst="roundRect">
              <a:avLst>
                <a:gd name="adj" fmla="val 2331"/>
              </a:avLst>
            </a:prstGeom>
            <a:solidFill>
              <a:srgbClr val="FFFFFF"/>
            </a:solidFill>
            <a:ln w="76200" cap="sq">
              <a:solidFill>
                <a:srgbClr val="EAEAEA"/>
              </a:solidFill>
              <a:miter lim="800000"/>
            </a:ln>
            <a:effectLst>
              <a:reflection blurRad="12700" stA="33000" endPos="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 contourW="6350">
              <a:bevelT h="38100"/>
              <a:contourClr>
                <a:srgbClr val="C0C0C0"/>
              </a:contourClr>
            </a:sp3d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FCC9948-E1E4-4C33-AD1B-66E1EFB60E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9139" y="3980035"/>
            <a:ext cx="1848534" cy="964287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279BAC3-BC82-4D04-A7E0-21C8A58695A6}"/>
              </a:ext>
            </a:extLst>
          </p:cNvPr>
          <p:cNvGrpSpPr/>
          <p:nvPr/>
        </p:nvGrpSpPr>
        <p:grpSpPr>
          <a:xfrm>
            <a:off x="8471054" y="5215074"/>
            <a:ext cx="3404705" cy="976998"/>
            <a:chOff x="8471054" y="5215074"/>
            <a:chExt cx="3404705" cy="976998"/>
          </a:xfrm>
        </p:grpSpPr>
        <p:pic>
          <p:nvPicPr>
            <p:cNvPr id="6" name="Picture 5" descr="Chart, bar chart&#10;&#10;Description automatically generated">
              <a:extLst>
                <a:ext uri="{FF2B5EF4-FFF2-40B4-BE49-F238E27FC236}">
                  <a16:creationId xmlns:a16="http://schemas.microsoft.com/office/drawing/2014/main" id="{85E3C5A5-C061-4F25-A747-A2583DD8CD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1054" y="5227785"/>
              <a:ext cx="1780530" cy="964287"/>
            </a:xfrm>
            <a:prstGeom prst="roundRect">
              <a:avLst>
                <a:gd name="adj" fmla="val 2331"/>
              </a:avLst>
            </a:prstGeom>
            <a:solidFill>
              <a:srgbClr val="FFFFFF"/>
            </a:solidFill>
            <a:ln w="76200" cap="sq">
              <a:solidFill>
                <a:srgbClr val="EAEAEA"/>
              </a:solidFill>
              <a:miter lim="800000"/>
            </a:ln>
            <a:effectLst>
              <a:reflection blurRad="12700" stA="33000" endPos="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 contourW="6350">
              <a:bevelT h="38100"/>
              <a:contourClr>
                <a:srgbClr val="C0C0C0"/>
              </a:contourClr>
            </a:sp3d>
          </p:spPr>
        </p:pic>
        <p:pic>
          <p:nvPicPr>
            <p:cNvPr id="9" name="Picture 8" descr="Chart&#10;&#10;Description automatically generated with medium confidence">
              <a:extLst>
                <a:ext uri="{FF2B5EF4-FFF2-40B4-BE49-F238E27FC236}">
                  <a16:creationId xmlns:a16="http://schemas.microsoft.com/office/drawing/2014/main" id="{E238F02F-1A57-4F59-82AD-DA2E74848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6932" y="5215074"/>
              <a:ext cx="1248827" cy="954583"/>
            </a:xfrm>
            <a:prstGeom prst="roundRect">
              <a:avLst>
                <a:gd name="adj" fmla="val 2331"/>
              </a:avLst>
            </a:prstGeom>
            <a:solidFill>
              <a:srgbClr val="FFFFFF"/>
            </a:solidFill>
            <a:ln w="76200" cap="sq">
              <a:solidFill>
                <a:srgbClr val="EAEAEA"/>
              </a:solidFill>
              <a:miter lim="800000"/>
            </a:ln>
            <a:effectLst>
              <a:reflection blurRad="12700" stA="33000" endPos="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 contourW="6350">
              <a:bevelT h="38100"/>
              <a:contourClr>
                <a:srgbClr val="C0C0C0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39986322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921169"/>
            <a:ext cx="11386134" cy="1015663"/>
          </a:xfrm>
        </p:spPr>
        <p:txBody>
          <a:bodyPr/>
          <a:lstStyle/>
          <a:p>
            <a:r>
              <a:rPr lang="en-GB" dirty="0"/>
              <a:t>APPENDIX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8636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– </a:t>
            </a:r>
            <a:r>
              <a:rPr lang="en-US" dirty="0">
                <a:solidFill>
                  <a:schemeClr val="accent2"/>
                </a:solidFill>
              </a:rPr>
              <a:t>space x REST api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1099A1-48BE-40EF-8C62-B563FE680D62}"/>
              </a:ext>
            </a:extLst>
          </p:cNvPr>
          <p:cNvSpPr txBox="1"/>
          <p:nvPr/>
        </p:nvSpPr>
        <p:spPr>
          <a:xfrm>
            <a:off x="154062" y="1106742"/>
            <a:ext cx="92543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Custom functions to retrieve the required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Custom logic to clean the data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3B9C8A0-8640-47D3-B185-30DC87610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9775" y="475634"/>
            <a:ext cx="4176464" cy="3414799"/>
          </a:xfrm>
          <a:prstGeom prst="roundRect">
            <a:avLst>
              <a:gd name="adj" fmla="val 1708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25448A-C384-4DF2-B9BF-A96687A7C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841" y="4038950"/>
            <a:ext cx="4176464" cy="2414386"/>
          </a:xfrm>
          <a:prstGeom prst="roundRect">
            <a:avLst>
              <a:gd name="adj" fmla="val 2823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7E53016-BAA8-40A7-B983-27AD43440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13" y="1875614"/>
            <a:ext cx="5806298" cy="20148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928871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– </a:t>
            </a:r>
            <a:r>
              <a:rPr lang="en-US" dirty="0">
                <a:solidFill>
                  <a:schemeClr val="accent2"/>
                </a:solidFill>
              </a:rPr>
              <a:t>WEB SCRAPING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5F96D5-27AA-4B7D-BE40-8798D1CCEA6F}"/>
              </a:ext>
            </a:extLst>
          </p:cNvPr>
          <p:cNvSpPr txBox="1"/>
          <p:nvPr/>
        </p:nvSpPr>
        <p:spPr>
          <a:xfrm>
            <a:off x="154063" y="1106742"/>
            <a:ext cx="369818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Custom functions for web scraping</a:t>
            </a: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Custom logic to fill up the launch_dict values with values from the launch tables</a:t>
            </a:r>
            <a:endParaRPr lang="en-GB" sz="1600" dirty="0">
              <a:solidFill>
                <a:schemeClr val="bg1"/>
              </a:solidFill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773C304-83A3-4986-BB7D-679AC41AE3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" t="4850" r="39069" b="2751"/>
          <a:stretch/>
        </p:blipFill>
        <p:spPr>
          <a:xfrm>
            <a:off x="8339754" y="126707"/>
            <a:ext cx="3024336" cy="6336704"/>
          </a:xfrm>
          <a:prstGeom prst="roundRect">
            <a:avLst>
              <a:gd name="adj" fmla="val 819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F2AC72B9-BD42-4F36-881C-B985120BAC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0" t="7070" r="29255" b="6330"/>
          <a:stretch/>
        </p:blipFill>
        <p:spPr>
          <a:xfrm>
            <a:off x="3814175" y="1412776"/>
            <a:ext cx="4226042" cy="5050635"/>
          </a:xfrm>
          <a:prstGeom prst="roundRect">
            <a:avLst>
              <a:gd name="adj" fmla="val 2206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23390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2">
            <a:extLst>
              <a:ext uri="{FF2B5EF4-FFF2-40B4-BE49-F238E27FC236}">
                <a16:creationId xmlns:a16="http://schemas.microsoft.com/office/drawing/2014/main" id="{13EE817D-A4E8-48C0-A58E-2B4150E271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702159" cy="6858000"/>
          </a:xfrm>
          <a:custGeom>
            <a:avLst/>
            <a:gdLst/>
            <a:ahLst/>
            <a:cxnLst/>
            <a:rect l="l" t="t" r="r" b="b"/>
            <a:pathLst>
              <a:path w="5969000" h="11308715">
                <a:moveTo>
                  <a:pt x="5968404" y="0"/>
                </a:moveTo>
                <a:lnTo>
                  <a:pt x="0" y="0"/>
                </a:lnTo>
                <a:lnTo>
                  <a:pt x="0" y="11308556"/>
                </a:lnTo>
                <a:lnTo>
                  <a:pt x="5968404" y="11308556"/>
                </a:lnTo>
                <a:lnTo>
                  <a:pt x="5968404" y="0"/>
                </a:lnTo>
                <a:close/>
              </a:path>
            </a:pathLst>
          </a:custGeom>
          <a:solidFill>
            <a:srgbClr val="27293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04BABCD-5D07-421C-B8F7-FD9A7A660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SUMMARY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22DA3B6-DC47-4B36-985D-C5E3E531C2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2">
            <a:normAutofit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1600" dirty="0">
                <a:solidFill>
                  <a:schemeClr val="accent2"/>
                </a:solidFill>
              </a:rPr>
              <a:t>Data Collection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Making GET requests to the SpaceX REST API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Web Scraping</a:t>
            </a:r>
            <a:endParaRPr lang="en-GB" sz="1100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600" dirty="0">
                <a:solidFill>
                  <a:schemeClr val="accent2"/>
                </a:solidFill>
              </a:rPr>
              <a:t>Data Wrangling 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400" dirty="0"/>
              <a:t>Using the </a:t>
            </a:r>
            <a:r>
              <a:rPr lang="en-GB" sz="1400" dirty="0">
                <a:solidFill>
                  <a:srgbClr val="61AFEF"/>
                </a:solidFill>
                <a:latin typeface="Consolas" panose="020B0609020204030204" pitchFamily="49" charset="0"/>
              </a:rPr>
              <a:t>.</a:t>
            </a:r>
            <a:r>
              <a:rPr lang="en-GB" sz="1400" dirty="0" err="1">
                <a:solidFill>
                  <a:srgbClr val="61AFEF"/>
                </a:solidFill>
                <a:latin typeface="Consolas" panose="020B0609020204030204" pitchFamily="49" charset="0"/>
              </a:rPr>
              <a:t>fillna</a:t>
            </a:r>
            <a:r>
              <a:rPr lang="en-GB" sz="1400" dirty="0">
                <a:solidFill>
                  <a:srgbClr val="61AFEF"/>
                </a:solidFill>
                <a:latin typeface="Consolas" panose="020B0609020204030204" pitchFamily="49" charset="0"/>
              </a:rPr>
              <a:t>()</a:t>
            </a:r>
            <a:r>
              <a:rPr lang="en-GB" sz="1400" dirty="0"/>
              <a:t> method to remove NaN values</a:t>
            </a:r>
            <a:endParaRPr lang="en-GB" sz="1400" dirty="0">
              <a:solidFill>
                <a:schemeClr val="accent2"/>
              </a:solidFill>
            </a:endParaRP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Using the </a:t>
            </a:r>
            <a:r>
              <a:rPr lang="en-GB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4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value_counts</a:t>
            </a:r>
            <a:r>
              <a:rPr lang="en-GB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GB" sz="1400" dirty="0">
                <a:solidFill>
                  <a:schemeClr val="bg1"/>
                </a:solidFill>
              </a:rPr>
              <a:t> method to determine the following:</a:t>
            </a:r>
          </a:p>
          <a:p>
            <a:pPr marL="704850" lvl="2" indent="-342900"/>
            <a:r>
              <a:rPr lang="en-GB" sz="1200" dirty="0">
                <a:solidFill>
                  <a:schemeClr val="bg1"/>
                </a:solidFill>
              </a:rPr>
              <a:t>Number of launches on each site</a:t>
            </a:r>
          </a:p>
          <a:p>
            <a:pPr marL="704850" lvl="2" indent="-342900"/>
            <a:r>
              <a:rPr lang="en-GB" sz="1200" dirty="0">
                <a:solidFill>
                  <a:schemeClr val="bg1"/>
                </a:solidFill>
              </a:rPr>
              <a:t>Number and occurrence of each orbit</a:t>
            </a:r>
          </a:p>
          <a:p>
            <a:pPr marL="704850" lvl="2" indent="-342900"/>
            <a:r>
              <a:rPr lang="en-GB" sz="1200" dirty="0">
                <a:solidFill>
                  <a:schemeClr val="bg1"/>
                </a:solidFill>
              </a:rPr>
              <a:t>Number and occurrence of mission outcome per orbit type</a:t>
            </a:r>
          </a:p>
          <a:p>
            <a:pPr marL="520700" lvl="1" indent="-342900"/>
            <a:r>
              <a:rPr lang="en-GB" sz="1400" dirty="0">
                <a:solidFill>
                  <a:schemeClr val="bg1"/>
                </a:solidFill>
              </a:rPr>
              <a:t>Creating a landing outcome label that shows the following:</a:t>
            </a:r>
          </a:p>
          <a:p>
            <a:pPr marL="704850" lvl="2" indent="-342900"/>
            <a:r>
              <a:rPr lang="en-GB" sz="1200" dirty="0">
                <a:solidFill>
                  <a:schemeClr val="bg1"/>
                </a:solidFill>
              </a:rPr>
              <a:t>0 when the booster did not land successfully</a:t>
            </a:r>
          </a:p>
          <a:p>
            <a:pPr marL="704850" lvl="2" indent="-342900"/>
            <a:r>
              <a:rPr lang="en-GB" sz="1200" dirty="0">
                <a:solidFill>
                  <a:schemeClr val="bg1"/>
                </a:solidFill>
              </a:rPr>
              <a:t>1 when the booster did land successfully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>
                <a:solidFill>
                  <a:schemeClr val="accent2"/>
                </a:solidFill>
              </a:rPr>
              <a:t>Exploratory Data Analysis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Using SQL queries to manipulate and evaluate the SpaceX dataset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Using Pandas and Matplotlib to visualize relationships between variables, and determine patterns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>
                <a:solidFill>
                  <a:schemeClr val="accent2"/>
                </a:solidFill>
              </a:rPr>
              <a:t>Interactive Visual Analytics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Geospatial analytics using Folium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Creating an interactive dashboard using Plotly Dash</a:t>
            </a:r>
            <a:endParaRPr lang="en-GB" sz="1600" dirty="0">
              <a:solidFill>
                <a:schemeClr val="accent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600" dirty="0">
                <a:solidFill>
                  <a:schemeClr val="accent2"/>
                </a:solidFill>
              </a:rPr>
              <a:t>Data Modelling and Evaluation</a:t>
            </a:r>
          </a:p>
          <a:p>
            <a:pPr marL="520700" lvl="1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Using Scikit-Learn to:</a:t>
            </a:r>
          </a:p>
          <a:p>
            <a:pPr marL="704850" lvl="2" indent="-342900"/>
            <a:r>
              <a:rPr lang="en-GB" sz="1200" dirty="0">
                <a:solidFill>
                  <a:schemeClr val="bg1"/>
                </a:solidFill>
              </a:rPr>
              <a:t>Pre-process (standardize) the data</a:t>
            </a:r>
          </a:p>
          <a:p>
            <a:pPr marL="704850" lvl="2" indent="-342900"/>
            <a:r>
              <a:rPr lang="en-GB" sz="1200" dirty="0">
                <a:solidFill>
                  <a:schemeClr val="bg1"/>
                </a:solidFill>
              </a:rPr>
              <a:t>Split the data into training and testing data using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train_test_split</a:t>
            </a:r>
            <a:endParaRPr lang="en-GB" sz="1400" dirty="0">
              <a:solidFill>
                <a:srgbClr val="61AFEF"/>
              </a:solidFill>
              <a:latin typeface="Consolas" panose="020B0609020204030204" pitchFamily="49" charset="0"/>
            </a:endParaRPr>
          </a:p>
          <a:p>
            <a:pPr marL="704850" lvl="2" indent="-342900"/>
            <a:r>
              <a:rPr lang="en-GB" sz="1200" dirty="0">
                <a:solidFill>
                  <a:schemeClr val="bg1"/>
                </a:solidFill>
              </a:rPr>
              <a:t>Train different classification models</a:t>
            </a:r>
          </a:p>
          <a:p>
            <a:pPr marL="704850" lvl="2" indent="-342900"/>
            <a:r>
              <a:rPr lang="en-GB" sz="1200" dirty="0">
                <a:solidFill>
                  <a:schemeClr val="bg1"/>
                </a:solidFill>
              </a:rPr>
              <a:t>Find hyperparameters using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GridSearchCV</a:t>
            </a:r>
          </a:p>
          <a:p>
            <a:pPr marL="520700" lvl="1" indent="-342900"/>
            <a:r>
              <a:rPr lang="en-GB" sz="1400" dirty="0">
                <a:solidFill>
                  <a:schemeClr val="bg1"/>
                </a:solidFill>
              </a:rPr>
              <a:t>Plotting confusion matrices for each classification model</a:t>
            </a:r>
          </a:p>
          <a:p>
            <a:pPr marL="520700" lvl="1" indent="-342900"/>
            <a:r>
              <a:rPr lang="en-GB" sz="1400" dirty="0">
                <a:solidFill>
                  <a:schemeClr val="bg1"/>
                </a:solidFill>
              </a:rPr>
              <a:t>Assessing the accuracy of each classification model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76081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– </a:t>
            </a:r>
            <a:r>
              <a:rPr lang="en-US" dirty="0">
                <a:solidFill>
                  <a:schemeClr val="accent2"/>
                </a:solidFill>
              </a:rPr>
              <a:t>space x REST api</a:t>
            </a:r>
            <a:endParaRPr lang="en-US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F0C2330-BF1D-4503-B900-3E52703BF8F7}"/>
              </a:ext>
            </a:extLst>
          </p:cNvPr>
          <p:cNvSpPr txBox="1"/>
          <p:nvPr/>
        </p:nvSpPr>
        <p:spPr>
          <a:xfrm>
            <a:off x="154062" y="1052736"/>
            <a:ext cx="646278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Using the SpaceX API to retrieve data about launches, including information about the rocket used, payload delivered, launch specifications, landing specifications, and landing outcome.</a:t>
            </a:r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2EA4B77-B14B-4AED-97DA-838569B509F9}"/>
              </a:ext>
            </a:extLst>
          </p:cNvPr>
          <p:cNvGrpSpPr/>
          <p:nvPr/>
        </p:nvGrpSpPr>
        <p:grpSpPr>
          <a:xfrm>
            <a:off x="7021493" y="381857"/>
            <a:ext cx="4032448" cy="1230027"/>
            <a:chOff x="6816081" y="381857"/>
            <a:chExt cx="4032448" cy="123002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7D9EF03-0D98-4A64-B0CA-E0D795AFB3A9}"/>
                </a:ext>
              </a:extLst>
            </p:cNvPr>
            <p:cNvGrpSpPr/>
            <p:nvPr/>
          </p:nvGrpSpPr>
          <p:grpSpPr>
            <a:xfrm>
              <a:off x="6881244" y="438326"/>
              <a:ext cx="3902122" cy="1117089"/>
              <a:chOff x="7376508" y="559419"/>
              <a:chExt cx="3408321" cy="975725"/>
            </a:xfrm>
            <a:solidFill>
              <a:srgbClr val="0070AD"/>
            </a:solidFill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0D94EE98-C8BA-4088-9399-E3A6F93524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64023"/>
              <a:stretch/>
            </p:blipFill>
            <p:spPr>
              <a:xfrm>
                <a:off x="7679303" y="559419"/>
                <a:ext cx="2802730" cy="277293"/>
              </a:xfrm>
              <a:prstGeom prst="rect">
                <a:avLst/>
              </a:prstGeom>
              <a:grpFill/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49F80C29-BD4E-4670-AFF0-F59E306048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76508" y="1124744"/>
                <a:ext cx="3408321" cy="410400"/>
              </a:xfrm>
              <a:prstGeom prst="rect">
                <a:avLst/>
              </a:prstGeom>
              <a:grpFill/>
            </p:spPr>
          </p:pic>
          <p:pic>
            <p:nvPicPr>
              <p:cNvPr id="86" name="Picture 85">
                <a:extLst>
                  <a:ext uri="{FF2B5EF4-FFF2-40B4-BE49-F238E27FC236}">
                    <a16:creationId xmlns:a16="http://schemas.microsoft.com/office/drawing/2014/main" id="{D5E40F14-C243-45DC-A9AD-C3E089B083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56831" b="11341"/>
              <a:stretch/>
            </p:blipFill>
            <p:spPr>
              <a:xfrm>
                <a:off x="7679303" y="814265"/>
                <a:ext cx="2802730" cy="245316"/>
              </a:xfrm>
              <a:prstGeom prst="rect">
                <a:avLst/>
              </a:prstGeom>
              <a:grpFill/>
            </p:spPr>
          </p:pic>
        </p:grpSp>
        <p:sp>
          <p:nvSpPr>
            <p:cNvPr id="89" name="Rectangle: Rounded Corners 88">
              <a:extLst>
                <a:ext uri="{FF2B5EF4-FFF2-40B4-BE49-F238E27FC236}">
                  <a16:creationId xmlns:a16="http://schemas.microsoft.com/office/drawing/2014/main" id="{7F77E3BE-FFD1-49D0-912B-FD6FB1D4A716}"/>
                </a:ext>
              </a:extLst>
            </p:cNvPr>
            <p:cNvSpPr/>
            <p:nvPr/>
          </p:nvSpPr>
          <p:spPr>
            <a:xfrm>
              <a:off x="6816081" y="381857"/>
              <a:ext cx="4032448" cy="1230027"/>
            </a:xfrm>
            <a:prstGeom prst="roundRect">
              <a:avLst>
                <a:gd name="adj" fmla="val 9723"/>
              </a:avLst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68EC541-DE3E-4EBC-81B6-66449314609B}"/>
              </a:ext>
            </a:extLst>
          </p:cNvPr>
          <p:cNvGrpSpPr/>
          <p:nvPr/>
        </p:nvGrpSpPr>
        <p:grpSpPr>
          <a:xfrm>
            <a:off x="5930762" y="1823886"/>
            <a:ext cx="6213910" cy="2403187"/>
            <a:chOff x="5930762" y="1809537"/>
            <a:chExt cx="6213910" cy="240318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E1813E3-CDF6-4256-8F01-D02553A05958}"/>
                </a:ext>
              </a:extLst>
            </p:cNvPr>
            <p:cNvGrpSpPr/>
            <p:nvPr/>
          </p:nvGrpSpPr>
          <p:grpSpPr>
            <a:xfrm>
              <a:off x="6013381" y="1810470"/>
              <a:ext cx="6048672" cy="2401320"/>
              <a:chOff x="5951984" y="2011224"/>
              <a:chExt cx="6048672" cy="2401320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77E6190-5DA5-4D5A-96BA-1CD9654DE5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51984" y="2054428"/>
                <a:ext cx="1421035" cy="2314912"/>
              </a:xfrm>
              <a:prstGeom prst="rect">
                <a:avLst/>
              </a:prstGeom>
            </p:spPr>
          </p:pic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687CE674-95E2-41B5-BCC7-71DE5D1AE7EA}"/>
                  </a:ext>
                </a:extLst>
              </p:cNvPr>
              <p:cNvGrpSpPr/>
              <p:nvPr/>
            </p:nvGrpSpPr>
            <p:grpSpPr>
              <a:xfrm>
                <a:off x="7423742" y="2011224"/>
                <a:ext cx="1552825" cy="2401320"/>
                <a:chOff x="4838973" y="2924944"/>
                <a:chExt cx="2581635" cy="3992293"/>
              </a:xfrm>
            </p:grpSpPr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C4F55A5F-87B2-4210-A9EC-0FE7EF6DDB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r="3084"/>
                <a:stretch/>
              </p:blipFill>
              <p:spPr>
                <a:xfrm>
                  <a:off x="4844716" y="2924944"/>
                  <a:ext cx="2575892" cy="1066949"/>
                </a:xfrm>
                <a:prstGeom prst="rect">
                  <a:avLst/>
                </a:prstGeom>
              </p:spPr>
            </p:pic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8F30D176-1F26-4574-A3AE-DF6724CE75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838973" y="3945022"/>
                  <a:ext cx="2581635" cy="2972215"/>
                </a:xfrm>
                <a:prstGeom prst="rect">
                  <a:avLst/>
                </a:prstGeom>
              </p:spPr>
            </p:pic>
          </p:grpSp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A39E6D6-5F71-4F33-B2F9-97EF92422C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5932"/>
              <a:stretch/>
            </p:blipFill>
            <p:spPr>
              <a:xfrm>
                <a:off x="9027290" y="2077348"/>
                <a:ext cx="2973366" cy="2269072"/>
              </a:xfrm>
              <a:prstGeom prst="rect">
                <a:avLst/>
              </a:prstGeom>
            </p:spPr>
          </p:pic>
        </p:grpSp>
        <p:sp>
          <p:nvSpPr>
            <p:cNvPr id="93" name="Rectangle: Rounded Corners 92">
              <a:extLst>
                <a:ext uri="{FF2B5EF4-FFF2-40B4-BE49-F238E27FC236}">
                  <a16:creationId xmlns:a16="http://schemas.microsoft.com/office/drawing/2014/main" id="{5887B57B-681F-4AFC-A510-8BB5A325AEEC}"/>
                </a:ext>
              </a:extLst>
            </p:cNvPr>
            <p:cNvSpPr/>
            <p:nvPr/>
          </p:nvSpPr>
          <p:spPr>
            <a:xfrm>
              <a:off x="5930762" y="1809537"/>
              <a:ext cx="6213910" cy="2403187"/>
            </a:xfrm>
            <a:prstGeom prst="roundRect">
              <a:avLst>
                <a:gd name="adj" fmla="val 9723"/>
              </a:avLst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98B6911-FF5D-43E7-9056-26CA6E55DD15}"/>
              </a:ext>
            </a:extLst>
          </p:cNvPr>
          <p:cNvGrpSpPr/>
          <p:nvPr/>
        </p:nvGrpSpPr>
        <p:grpSpPr>
          <a:xfrm>
            <a:off x="7809085" y="4439075"/>
            <a:ext cx="2457265" cy="504475"/>
            <a:chOff x="7798656" y="4467569"/>
            <a:chExt cx="2457265" cy="504475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B42FB22-101C-4599-82AD-6BFBBEB3B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846911" y="4484877"/>
              <a:ext cx="2360755" cy="469859"/>
            </a:xfrm>
            <a:prstGeom prst="rect">
              <a:avLst/>
            </a:prstGeom>
          </p:spPr>
        </p:pic>
        <p:sp>
          <p:nvSpPr>
            <p:cNvPr id="94" name="Rectangle: Rounded Corners 93">
              <a:extLst>
                <a:ext uri="{FF2B5EF4-FFF2-40B4-BE49-F238E27FC236}">
                  <a16:creationId xmlns:a16="http://schemas.microsoft.com/office/drawing/2014/main" id="{12364969-3AD7-48C4-8FC6-EC50B8447038}"/>
                </a:ext>
              </a:extLst>
            </p:cNvPr>
            <p:cNvSpPr/>
            <p:nvPr/>
          </p:nvSpPr>
          <p:spPr>
            <a:xfrm>
              <a:off x="7798656" y="4467569"/>
              <a:ext cx="2457265" cy="504475"/>
            </a:xfrm>
            <a:prstGeom prst="roundRect">
              <a:avLst>
                <a:gd name="adj" fmla="val 9723"/>
              </a:avLst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2F9CF10-30F9-48AF-A7CC-7062B101402C}"/>
              </a:ext>
            </a:extLst>
          </p:cNvPr>
          <p:cNvGrpSpPr/>
          <p:nvPr/>
        </p:nvGrpSpPr>
        <p:grpSpPr>
          <a:xfrm>
            <a:off x="6320165" y="5155553"/>
            <a:ext cx="5435105" cy="1275400"/>
            <a:chOff x="6349527" y="5155553"/>
            <a:chExt cx="5435105" cy="127540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12E12DA-CB43-4C1A-9866-8734870251A9}"/>
                </a:ext>
              </a:extLst>
            </p:cNvPr>
            <p:cNvGrpSpPr/>
            <p:nvPr/>
          </p:nvGrpSpPr>
          <p:grpSpPr>
            <a:xfrm>
              <a:off x="6428424" y="5227103"/>
              <a:ext cx="5277310" cy="1132300"/>
              <a:chOff x="6396969" y="5204407"/>
              <a:chExt cx="5277310" cy="113230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D7A64E16-D0A2-4B21-AA7C-834EE7126A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83077" y="5204407"/>
                <a:ext cx="2905095" cy="320878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2951F1BE-38E1-436B-BBA3-872D5BB60A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969967" y="5578602"/>
                <a:ext cx="4131314" cy="229199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514F7056-FDCE-4BAB-B67C-3EA71DF9F7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96969" y="5861119"/>
                <a:ext cx="5277310" cy="475588"/>
              </a:xfrm>
              <a:prstGeom prst="rect">
                <a:avLst/>
              </a:prstGeom>
            </p:spPr>
          </p:pic>
        </p:grpSp>
        <p:sp>
          <p:nvSpPr>
            <p:cNvPr id="97" name="Rectangle: Rounded Corners 96">
              <a:extLst>
                <a:ext uri="{FF2B5EF4-FFF2-40B4-BE49-F238E27FC236}">
                  <a16:creationId xmlns:a16="http://schemas.microsoft.com/office/drawing/2014/main" id="{2A81A195-2676-44C4-896D-689E59A38CEC}"/>
                </a:ext>
              </a:extLst>
            </p:cNvPr>
            <p:cNvSpPr/>
            <p:nvPr/>
          </p:nvSpPr>
          <p:spPr>
            <a:xfrm>
              <a:off x="6349527" y="5155553"/>
              <a:ext cx="5435105" cy="1275400"/>
            </a:xfrm>
            <a:prstGeom prst="roundRect">
              <a:avLst>
                <a:gd name="adj" fmla="val 9723"/>
              </a:avLst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/>
            </a:p>
          </p:txBody>
        </p:sp>
      </p:grpSp>
      <p:sp>
        <p:nvSpPr>
          <p:cNvPr id="98" name="Oval 97">
            <a:extLst>
              <a:ext uri="{FF2B5EF4-FFF2-40B4-BE49-F238E27FC236}">
                <a16:creationId xmlns:a16="http://schemas.microsoft.com/office/drawing/2014/main" id="{E7156280-6B7B-4263-AB17-22F35BB5C7C3}"/>
              </a:ext>
            </a:extLst>
          </p:cNvPr>
          <p:cNvSpPr/>
          <p:nvPr/>
        </p:nvSpPr>
        <p:spPr>
          <a:xfrm>
            <a:off x="6877493" y="237857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C2D145-0795-41DD-8639-5A50A568CAFD}"/>
              </a:ext>
            </a:extLst>
          </p:cNvPr>
          <p:cNvSpPr/>
          <p:nvPr/>
        </p:nvSpPr>
        <p:spPr>
          <a:xfrm>
            <a:off x="7665085" y="4312383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AF5F8729-7120-4FC0-A214-0E201FF45A95}"/>
              </a:ext>
            </a:extLst>
          </p:cNvPr>
          <p:cNvSpPr/>
          <p:nvPr/>
        </p:nvSpPr>
        <p:spPr>
          <a:xfrm>
            <a:off x="5831480" y="1706146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64B7EFC1-B1A7-4EAA-A519-F90F8E046CAD}"/>
              </a:ext>
            </a:extLst>
          </p:cNvPr>
          <p:cNvSpPr/>
          <p:nvPr/>
        </p:nvSpPr>
        <p:spPr>
          <a:xfrm>
            <a:off x="6205527" y="5042577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4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C31E096-CF07-4BAD-9BB4-326F2C912DFC}"/>
              </a:ext>
            </a:extLst>
          </p:cNvPr>
          <p:cNvGrpSpPr/>
          <p:nvPr/>
        </p:nvGrpSpPr>
        <p:grpSpPr>
          <a:xfrm>
            <a:off x="129947" y="2051718"/>
            <a:ext cx="5423684" cy="4329610"/>
            <a:chOff x="129947" y="2051718"/>
            <a:chExt cx="5423684" cy="432961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21FFF33-65B6-4126-B55E-508CDD5D8B69}"/>
                </a:ext>
              </a:extLst>
            </p:cNvPr>
            <p:cNvGrpSpPr/>
            <p:nvPr/>
          </p:nvGrpSpPr>
          <p:grpSpPr>
            <a:xfrm>
              <a:off x="129947" y="2051718"/>
              <a:ext cx="5416362" cy="664572"/>
              <a:chOff x="137269" y="2051718"/>
              <a:chExt cx="5694211" cy="664572"/>
            </a:xfrm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65A5E703-357F-4EF5-B517-4985A9130901}"/>
                  </a:ext>
                </a:extLst>
              </p:cNvPr>
              <p:cNvSpPr/>
              <p:nvPr/>
            </p:nvSpPr>
            <p:spPr>
              <a:xfrm>
                <a:off x="281268" y="2198973"/>
                <a:ext cx="5550212" cy="517317"/>
              </a:xfrm>
              <a:prstGeom prst="roundRect">
                <a:avLst>
                  <a:gd name="adj" fmla="val 9723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tIns="0" rIns="0" bIns="0"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</a:rPr>
                  <a:t>Make a GET response to the SpaceX REST API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200" dirty="0">
                    <a:solidFill>
                      <a:schemeClr val="tx1"/>
                    </a:solidFill>
                  </a:rPr>
                  <a:t>Convert the response to a .json file then to a Pandas DataFrame</a:t>
                </a:r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FD57F5A6-0768-4894-BEB3-23DC34CCF171}"/>
                  </a:ext>
                </a:extLst>
              </p:cNvPr>
              <p:cNvSpPr/>
              <p:nvPr/>
            </p:nvSpPr>
            <p:spPr>
              <a:xfrm>
                <a:off x="137269" y="2051718"/>
                <a:ext cx="288000" cy="288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/>
                  <a:t>1</a:t>
                </a:r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A12783AC-107E-405B-AE46-76495AA5CA2F}"/>
                </a:ext>
              </a:extLst>
            </p:cNvPr>
            <p:cNvGrpSpPr/>
            <p:nvPr/>
          </p:nvGrpSpPr>
          <p:grpSpPr>
            <a:xfrm>
              <a:off x="129947" y="3035878"/>
              <a:ext cx="5423684" cy="1099636"/>
              <a:chOff x="137269" y="2051718"/>
              <a:chExt cx="5423684" cy="1099636"/>
            </a:xfrm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DC1BC811-1AB8-44D5-AE89-6B3B0BEE0976}"/>
                  </a:ext>
                </a:extLst>
              </p:cNvPr>
              <p:cNvSpPr/>
              <p:nvPr/>
            </p:nvSpPr>
            <p:spPr>
              <a:xfrm>
                <a:off x="281268" y="2198973"/>
                <a:ext cx="5279685" cy="952381"/>
              </a:xfrm>
              <a:prstGeom prst="roundRect">
                <a:avLst>
                  <a:gd name="adj" fmla="val 9723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tIns="0" rIns="0" bIns="0"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Use custom logic to clean the data </a:t>
                </a:r>
                <a:r>
                  <a:rPr lang="en-GB" sz="1200" dirty="0">
                    <a:solidFill>
                      <a:schemeClr val="accent1"/>
                    </a:solidFill>
                  </a:rPr>
                  <a:t>(see Appendix)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Define lists for data to be stored in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Call custom functions </a:t>
                </a:r>
                <a:r>
                  <a:rPr lang="en-GB" sz="1200" dirty="0">
                    <a:solidFill>
                      <a:schemeClr val="accent1"/>
                    </a:solidFill>
                  </a:rPr>
                  <a:t>(see Appendix) </a:t>
                </a:r>
                <a:r>
                  <a:rPr lang="en-GB" sz="1200" dirty="0">
                    <a:solidFill>
                      <a:schemeClr val="tx1"/>
                    </a:solidFill>
                  </a:rPr>
                  <a:t>to retrieve data and fill the lists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Use these lists as values in a dictionary and construct the dataset </a:t>
                </a:r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36B7E9F0-44CA-4F36-ADA8-156F71E52419}"/>
                  </a:ext>
                </a:extLst>
              </p:cNvPr>
              <p:cNvSpPr/>
              <p:nvPr/>
            </p:nvSpPr>
            <p:spPr>
              <a:xfrm>
                <a:off x="137269" y="2051718"/>
                <a:ext cx="288000" cy="288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/>
                  <a:t>2</a:t>
                </a:r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4602B558-EDB7-4511-8362-1C6AE3BC95E6}"/>
                </a:ext>
              </a:extLst>
            </p:cNvPr>
            <p:cNvGrpSpPr/>
            <p:nvPr/>
          </p:nvGrpSpPr>
          <p:grpSpPr>
            <a:xfrm>
              <a:off x="129947" y="4455102"/>
              <a:ext cx="5423684" cy="507002"/>
              <a:chOff x="137269" y="2051718"/>
              <a:chExt cx="5423684" cy="507002"/>
            </a:xfrm>
          </p:grpSpPr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C6252E2-606D-4907-8C99-DEA8C3F3654C}"/>
                  </a:ext>
                </a:extLst>
              </p:cNvPr>
              <p:cNvSpPr/>
              <p:nvPr/>
            </p:nvSpPr>
            <p:spPr>
              <a:xfrm>
                <a:off x="281268" y="2198974"/>
                <a:ext cx="5279685" cy="359746"/>
              </a:xfrm>
              <a:prstGeom prst="roundRect">
                <a:avLst>
                  <a:gd name="adj" fmla="val 9723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tIns="0" rIns="0" bIns="0"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Create a Pandas DataFrame from the constructed dictionary dataset</a:t>
                </a:r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733A18F6-5932-4DE6-B681-CE6A21D572FA}"/>
                  </a:ext>
                </a:extLst>
              </p:cNvPr>
              <p:cNvSpPr/>
              <p:nvPr/>
            </p:nvSpPr>
            <p:spPr>
              <a:xfrm>
                <a:off x="137269" y="2051718"/>
                <a:ext cx="288000" cy="288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/>
                  <a:t>3</a:t>
                </a:r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81FA3418-D807-4483-9363-C1DAFE87537B}"/>
                </a:ext>
              </a:extLst>
            </p:cNvPr>
            <p:cNvGrpSpPr/>
            <p:nvPr/>
          </p:nvGrpSpPr>
          <p:grpSpPr>
            <a:xfrm>
              <a:off x="129947" y="5281692"/>
              <a:ext cx="5423684" cy="1099636"/>
              <a:chOff x="137269" y="2051718"/>
              <a:chExt cx="5423684" cy="1099636"/>
            </a:xfrm>
          </p:grpSpPr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BD331684-A308-4CCB-8AE8-62715ED400F4}"/>
                  </a:ext>
                </a:extLst>
              </p:cNvPr>
              <p:cNvSpPr/>
              <p:nvPr/>
            </p:nvSpPr>
            <p:spPr>
              <a:xfrm>
                <a:off x="281268" y="2198973"/>
                <a:ext cx="5279685" cy="952381"/>
              </a:xfrm>
              <a:prstGeom prst="roundRect">
                <a:avLst>
                  <a:gd name="adj" fmla="val 9723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000" tIns="0" rIns="0" bIns="0"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Filter the DataFrame to only include Falcon 9 launches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Reset the FlightNumber column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>
                    <a:solidFill>
                      <a:schemeClr val="tx1"/>
                    </a:solidFill>
                  </a:rPr>
                  <a:t>Replace missing values of PayloadMass with the mean PayloadMass value</a:t>
                </a: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BE57BA1-DE81-4A82-9DE8-7E7F7A170213}"/>
                  </a:ext>
                </a:extLst>
              </p:cNvPr>
              <p:cNvSpPr/>
              <p:nvPr/>
            </p:nvSpPr>
            <p:spPr>
              <a:xfrm>
                <a:off x="137269" y="2051718"/>
                <a:ext cx="288000" cy="288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/>
                  <a:t>4</a:t>
                </a:r>
              </a:p>
            </p:txBody>
          </p:sp>
        </p:grp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BD94C877-BB54-423D-BFB8-3013BA1E88AE}"/>
              </a:ext>
            </a:extLst>
          </p:cNvPr>
          <p:cNvSpPr txBox="1"/>
          <p:nvPr/>
        </p:nvSpPr>
        <p:spPr>
          <a:xfrm>
            <a:off x="11064552" y="6487452"/>
            <a:ext cx="8947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12"/>
              </a:rPr>
              <a:t>GitHub Link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2020206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37705CB-E1C2-4BF4-9E9D-C843ED679950}"/>
              </a:ext>
            </a:extLst>
          </p:cNvPr>
          <p:cNvSpPr/>
          <p:nvPr/>
        </p:nvSpPr>
        <p:spPr>
          <a:xfrm>
            <a:off x="7921216" y="2000852"/>
            <a:ext cx="1991208" cy="386627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– </a:t>
            </a:r>
            <a:r>
              <a:rPr lang="en-US" dirty="0">
                <a:solidFill>
                  <a:schemeClr val="accent2"/>
                </a:solidFill>
              </a:rPr>
              <a:t>WEB SCRAPING</a:t>
            </a:r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4A44B8E-D348-4CB3-83E2-601D9AC90427}"/>
              </a:ext>
            </a:extLst>
          </p:cNvPr>
          <p:cNvSpPr txBox="1"/>
          <p:nvPr/>
        </p:nvSpPr>
        <p:spPr>
          <a:xfrm>
            <a:off x="154062" y="1052736"/>
            <a:ext cx="57098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Web scraping to collect Falcon 9 historical launch records from a Wikipedia page titled List of Falcon 9 and Falcon Heavy launches.</a:t>
            </a:r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63EAAE0C-AD15-43D9-AB32-6192AE475489}"/>
              </a:ext>
            </a:extLst>
          </p:cNvPr>
          <p:cNvGrpSpPr/>
          <p:nvPr/>
        </p:nvGrpSpPr>
        <p:grpSpPr>
          <a:xfrm>
            <a:off x="5916030" y="862533"/>
            <a:ext cx="5856554" cy="920721"/>
            <a:chOff x="5916030" y="862533"/>
            <a:chExt cx="5856554" cy="920721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48B459F7-1B9F-459C-BC06-767291EFDCD1}"/>
                </a:ext>
              </a:extLst>
            </p:cNvPr>
            <p:cNvGrpSpPr/>
            <p:nvPr/>
          </p:nvGrpSpPr>
          <p:grpSpPr>
            <a:xfrm>
              <a:off x="6168008" y="980728"/>
              <a:ext cx="5604576" cy="802526"/>
              <a:chOff x="6192442" y="859995"/>
              <a:chExt cx="5952229" cy="846406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62A782CB-FBF8-480B-9344-F1A3121A289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419"/>
              <a:stretch/>
            </p:blipFill>
            <p:spPr>
              <a:xfrm>
                <a:off x="6192442" y="859995"/>
                <a:ext cx="5952229" cy="319265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reflection blurRad="12700" stA="38000" endPos="28000" dist="5000" dir="5400000" sy="-100000" algn="bl" rotWithShape="0"/>
              </a:effec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994D50CC-53FA-4221-81D3-C6F3448213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68986" y="1153391"/>
                <a:ext cx="2993092" cy="553010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reflection blurRad="12700" stA="38000" endPos="28000" dist="5000" dir="5400000" sy="-100000" algn="bl" rotWithShape="0"/>
              </a:effectLst>
            </p:spPr>
          </p:pic>
        </p:grp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BB7E310-5744-44CD-9D4B-B79E10657BBC}"/>
                </a:ext>
              </a:extLst>
            </p:cNvPr>
            <p:cNvSpPr/>
            <p:nvPr/>
          </p:nvSpPr>
          <p:spPr>
            <a:xfrm>
              <a:off x="5916030" y="862533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/>
                <a:t>1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44FE2AD-8293-4A18-9CD6-4214211CE245}"/>
              </a:ext>
            </a:extLst>
          </p:cNvPr>
          <p:cNvGrpSpPr/>
          <p:nvPr/>
        </p:nvGrpSpPr>
        <p:grpSpPr>
          <a:xfrm>
            <a:off x="8013015" y="2055091"/>
            <a:ext cx="1849112" cy="310813"/>
            <a:chOff x="7926045" y="1949064"/>
            <a:chExt cx="1963813" cy="327808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FBADA638-DD2C-45D4-97B8-F54907901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26045" y="1949064"/>
              <a:ext cx="1963813" cy="1439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B0121EAB-24D4-4312-8BC0-A550484A2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57719" y="2109861"/>
              <a:ext cx="1900465" cy="16701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67" name="Oval 66">
            <a:extLst>
              <a:ext uri="{FF2B5EF4-FFF2-40B4-BE49-F238E27FC236}">
                <a16:creationId xmlns:a16="http://schemas.microsoft.com/office/drawing/2014/main" id="{B2C9F3D2-C317-4CBA-81AC-EA9F4FFFE359}"/>
              </a:ext>
            </a:extLst>
          </p:cNvPr>
          <p:cNvSpPr/>
          <p:nvPr/>
        </p:nvSpPr>
        <p:spPr>
          <a:xfrm>
            <a:off x="7777216" y="1856852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2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0B98088E-6604-4D67-A1EC-1614BA2960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8098" y="2635280"/>
            <a:ext cx="5319589" cy="12449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72" name="Oval 71">
            <a:extLst>
              <a:ext uri="{FF2B5EF4-FFF2-40B4-BE49-F238E27FC236}">
                <a16:creationId xmlns:a16="http://schemas.microsoft.com/office/drawing/2014/main" id="{FD8C8F7F-9D39-4618-9E2F-5BE725E8339B}"/>
              </a:ext>
            </a:extLst>
          </p:cNvPr>
          <p:cNvSpPr/>
          <p:nvPr/>
        </p:nvSpPr>
        <p:spPr>
          <a:xfrm>
            <a:off x="6182508" y="2490951"/>
            <a:ext cx="271179" cy="27306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3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B73F6E9-84C5-4B5E-88F5-979E8C598231}"/>
              </a:ext>
            </a:extLst>
          </p:cNvPr>
          <p:cNvGrpSpPr/>
          <p:nvPr/>
        </p:nvGrpSpPr>
        <p:grpSpPr>
          <a:xfrm>
            <a:off x="7098509" y="3981008"/>
            <a:ext cx="3575653" cy="2361807"/>
            <a:chOff x="7200949" y="4000329"/>
            <a:chExt cx="3575653" cy="2361807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EF7C2E8E-94D3-4BB8-80CE-7A7EAD67F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36539" y="4145206"/>
              <a:ext cx="3440063" cy="2216930"/>
            </a:xfrm>
            <a:prstGeom prst="roundRect">
              <a:avLst>
                <a:gd name="adj" fmla="val 5730"/>
              </a:avLst>
            </a:prstGeom>
            <a:solidFill>
              <a:srgbClr val="FFFFFF">
                <a:shade val="85000"/>
              </a:srgbClr>
            </a:solidFill>
            <a:ln w="28575">
              <a:solidFill>
                <a:schemeClr val="accent1"/>
              </a:solidFill>
            </a:ln>
            <a:effectLst>
              <a:reflection blurRad="12700" stA="38000" endPos="0" dist="5000" dir="5400000" sy="-100000" algn="bl" rotWithShape="0"/>
            </a:effectLst>
          </p:spPr>
        </p:pic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0761B1-1B75-4004-9D23-2B51C0ECF96A}"/>
                </a:ext>
              </a:extLst>
            </p:cNvPr>
            <p:cNvSpPr/>
            <p:nvPr/>
          </p:nvSpPr>
          <p:spPr>
            <a:xfrm>
              <a:off x="7200949" y="4000329"/>
              <a:ext cx="271179" cy="273069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/>
                <a:t>4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9176D75B-05EA-4B19-B6D3-B418F14B0ADD}"/>
              </a:ext>
            </a:extLst>
          </p:cNvPr>
          <p:cNvGrpSpPr/>
          <p:nvPr/>
        </p:nvGrpSpPr>
        <p:grpSpPr>
          <a:xfrm>
            <a:off x="7990438" y="6453336"/>
            <a:ext cx="1791794" cy="351360"/>
            <a:chOff x="8120630" y="6390008"/>
            <a:chExt cx="1791794" cy="351360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04DB5DA-393F-422D-A930-C03E8FAE4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301903" y="6528412"/>
              <a:ext cx="1539839" cy="212956"/>
            </a:xfrm>
            <a:prstGeom prst="rect">
              <a:avLst/>
            </a:prstGeom>
          </p:spPr>
        </p:pic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D6C10BC8-0BF1-413F-B10D-1C5366151463}"/>
                </a:ext>
              </a:extLst>
            </p:cNvPr>
            <p:cNvSpPr/>
            <p:nvPr/>
          </p:nvSpPr>
          <p:spPr>
            <a:xfrm rot="10800000" flipV="1">
              <a:off x="8256240" y="6527288"/>
              <a:ext cx="1656184" cy="212956"/>
            </a:xfrm>
            <a:prstGeom prst="roundRect">
              <a:avLst>
                <a:gd name="adj" fmla="val 9723"/>
              </a:avLst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AF5A6ED4-370A-42C9-A9A3-6C185B573F1F}"/>
                </a:ext>
              </a:extLst>
            </p:cNvPr>
            <p:cNvSpPr/>
            <p:nvPr/>
          </p:nvSpPr>
          <p:spPr>
            <a:xfrm>
              <a:off x="8120630" y="6390008"/>
              <a:ext cx="271179" cy="2730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/>
                <a:t>5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E08423B1-0899-4D23-A5E4-6ECDD6665537}"/>
              </a:ext>
            </a:extLst>
          </p:cNvPr>
          <p:cNvGrpSpPr/>
          <p:nvPr/>
        </p:nvGrpSpPr>
        <p:grpSpPr>
          <a:xfrm>
            <a:off x="98387" y="2051718"/>
            <a:ext cx="5416362" cy="664572"/>
            <a:chOff x="137269" y="2051718"/>
            <a:chExt cx="5694211" cy="664572"/>
          </a:xfrm>
        </p:grpSpPr>
        <p:sp>
          <p:nvSpPr>
            <p:cNvPr id="98" name="Rectangle: Rounded Corners 97">
              <a:extLst>
                <a:ext uri="{FF2B5EF4-FFF2-40B4-BE49-F238E27FC236}">
                  <a16:creationId xmlns:a16="http://schemas.microsoft.com/office/drawing/2014/main" id="{D9C8CD23-1B6A-44BA-8736-7C171EE6EF30}"/>
                </a:ext>
              </a:extLst>
            </p:cNvPr>
            <p:cNvSpPr/>
            <p:nvPr/>
          </p:nvSpPr>
          <p:spPr>
            <a:xfrm>
              <a:off x="281268" y="2198973"/>
              <a:ext cx="5550212" cy="517317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Request the HTML page from the static URL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Assign the response to an object</a:t>
              </a: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2E6729FD-4367-4F64-9850-04C6BA339563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/>
                <a:t>1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C6ECCBD-95B3-406E-A51B-0005DBA8196C}"/>
              </a:ext>
            </a:extLst>
          </p:cNvPr>
          <p:cNvGrpSpPr/>
          <p:nvPr/>
        </p:nvGrpSpPr>
        <p:grpSpPr>
          <a:xfrm>
            <a:off x="98387" y="2952032"/>
            <a:ext cx="5423684" cy="664574"/>
            <a:chOff x="137269" y="2051718"/>
            <a:chExt cx="5423684" cy="664574"/>
          </a:xfrm>
        </p:grpSpPr>
        <p:sp>
          <p:nvSpPr>
            <p:cNvPr id="96" name="Rectangle: Rounded Corners 95">
              <a:extLst>
                <a:ext uri="{FF2B5EF4-FFF2-40B4-BE49-F238E27FC236}">
                  <a16:creationId xmlns:a16="http://schemas.microsoft.com/office/drawing/2014/main" id="{6CEF0B9A-0F09-4660-86B1-07EF3DC71DEF}"/>
                </a:ext>
              </a:extLst>
            </p:cNvPr>
            <p:cNvSpPr/>
            <p:nvPr/>
          </p:nvSpPr>
          <p:spPr>
            <a:xfrm>
              <a:off x="281268" y="2198974"/>
              <a:ext cx="5279685" cy="517318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Create a BeautifulSoup object from the HTML response object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Find all tables within the HTML page</a:t>
              </a: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87A6FD15-083C-4BB2-978A-DC3F7C055144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/>
                <a:t>2</a:t>
              </a: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8C6E4DA-0F06-4249-8C07-86CCC23EB04E}"/>
              </a:ext>
            </a:extLst>
          </p:cNvPr>
          <p:cNvGrpSpPr/>
          <p:nvPr/>
        </p:nvGrpSpPr>
        <p:grpSpPr>
          <a:xfrm>
            <a:off x="98387" y="4752664"/>
            <a:ext cx="5423684" cy="885920"/>
            <a:chOff x="137269" y="2051718"/>
            <a:chExt cx="5423684" cy="885920"/>
          </a:xfrm>
        </p:grpSpPr>
        <p:sp>
          <p:nvSpPr>
            <p:cNvPr id="94" name="Rectangle: Rounded Corners 93">
              <a:extLst>
                <a:ext uri="{FF2B5EF4-FFF2-40B4-BE49-F238E27FC236}">
                  <a16:creationId xmlns:a16="http://schemas.microsoft.com/office/drawing/2014/main" id="{3385DFA2-E084-4E8A-A64B-2ECACEE0EA10}"/>
                </a:ext>
              </a:extLst>
            </p:cNvPr>
            <p:cNvSpPr/>
            <p:nvPr/>
          </p:nvSpPr>
          <p:spPr>
            <a:xfrm>
              <a:off x="281268" y="2198974"/>
              <a:ext cx="5279685" cy="738664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Use the column names as keys in a dictionary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Use custom functions and logic to parse all launch tables </a:t>
              </a:r>
              <a:r>
                <a:rPr lang="en-GB" sz="1200" dirty="0">
                  <a:solidFill>
                    <a:schemeClr val="accent1"/>
                  </a:solidFill>
                </a:rPr>
                <a:t>(see Appendix) </a:t>
              </a:r>
              <a:r>
                <a:rPr lang="en-GB" sz="1200" dirty="0">
                  <a:solidFill>
                    <a:schemeClr val="tx1"/>
                  </a:solidFill>
                </a:rPr>
                <a:t>to fill the dictionary values</a:t>
              </a:r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EFEE615F-EF95-4FB7-906D-F01590F3B3C5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/>
                <a:t>4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071107B7-A607-4F22-84FD-0375DDEE24FE}"/>
              </a:ext>
            </a:extLst>
          </p:cNvPr>
          <p:cNvGrpSpPr/>
          <p:nvPr/>
        </p:nvGrpSpPr>
        <p:grpSpPr>
          <a:xfrm>
            <a:off x="98387" y="5874326"/>
            <a:ext cx="5423684" cy="507002"/>
            <a:chOff x="137269" y="2051718"/>
            <a:chExt cx="5423684" cy="507002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4BC70F49-C9CD-4930-90C2-C2E9F0A1C606}"/>
                </a:ext>
              </a:extLst>
            </p:cNvPr>
            <p:cNvSpPr/>
            <p:nvPr/>
          </p:nvSpPr>
          <p:spPr>
            <a:xfrm>
              <a:off x="281268" y="2198974"/>
              <a:ext cx="5279685" cy="359746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Convert the dictionary to a Pandas DataFrame ready for export</a:t>
              </a: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B53FA17-FB4A-40DC-9347-88CE67C7A46B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/>
                <a:t>5</a:t>
              </a: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68AEA285-1F25-41B4-893E-13537A7950FB}"/>
              </a:ext>
            </a:extLst>
          </p:cNvPr>
          <p:cNvGrpSpPr/>
          <p:nvPr/>
        </p:nvGrpSpPr>
        <p:grpSpPr>
          <a:xfrm>
            <a:off x="98387" y="3852348"/>
            <a:ext cx="5423684" cy="664574"/>
            <a:chOff x="137269" y="2051718"/>
            <a:chExt cx="5423684" cy="664574"/>
          </a:xfrm>
        </p:grpSpPr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8090EF49-CE73-4961-B2C7-1E72A88061A7}"/>
                </a:ext>
              </a:extLst>
            </p:cNvPr>
            <p:cNvSpPr/>
            <p:nvPr/>
          </p:nvSpPr>
          <p:spPr>
            <a:xfrm>
              <a:off x="281268" y="2198974"/>
              <a:ext cx="5279685" cy="517318"/>
            </a:xfrm>
            <a:prstGeom prst="roundRect">
              <a:avLst>
                <a:gd name="adj" fmla="val 9723"/>
              </a:avLst>
            </a:prstGeom>
            <a:solidFill>
              <a:schemeClr val="bg1">
                <a:lumMod val="8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solidFill>
                    <a:schemeClr val="tx1"/>
                  </a:solidFill>
                </a:rPr>
                <a:t>Collect all column header names from the tables found within the HTML page</a:t>
              </a: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94C0A95C-6072-4320-80E0-ADEBED7CD1F1}"/>
                </a:ext>
              </a:extLst>
            </p:cNvPr>
            <p:cNvSpPr/>
            <p:nvPr/>
          </p:nvSpPr>
          <p:spPr>
            <a:xfrm>
              <a:off x="137269" y="2051718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/>
                <a:t>3</a:t>
              </a:r>
            </a:p>
          </p:txBody>
        </p:sp>
      </p:grpSp>
      <p:sp>
        <p:nvSpPr>
          <p:cNvPr id="104" name="TextBox 103">
            <a:extLst>
              <a:ext uri="{FF2B5EF4-FFF2-40B4-BE49-F238E27FC236}">
                <a16:creationId xmlns:a16="http://schemas.microsoft.com/office/drawing/2014/main" id="{1371C763-D6D4-4861-9156-C410030BD15E}"/>
              </a:ext>
            </a:extLst>
          </p:cNvPr>
          <p:cNvSpPr txBox="1"/>
          <p:nvPr/>
        </p:nvSpPr>
        <p:spPr>
          <a:xfrm>
            <a:off x="11064552" y="6487452"/>
            <a:ext cx="8947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9"/>
              </a:rPr>
              <a:t>GitHub Link</a:t>
            </a:r>
            <a:endParaRPr lang="en-GB" sz="1000" dirty="0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39CF67DA-B6BD-442A-9E3B-E9F82178A808}"/>
              </a:ext>
            </a:extLst>
          </p:cNvPr>
          <p:cNvSpPr/>
          <p:nvPr/>
        </p:nvSpPr>
        <p:spPr>
          <a:xfrm>
            <a:off x="6095999" y="1006105"/>
            <a:ext cx="5709861" cy="818322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 err="1"/>
          </a:p>
        </p:txBody>
      </p:sp>
    </p:spTree>
    <p:extLst>
      <p:ext uri="{BB962C8B-B14F-4D97-AF65-F5344CB8AC3E}">
        <p14:creationId xmlns:p14="http://schemas.microsoft.com/office/powerpoint/2010/main" val="3268956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MANIPULATION/WRANGLING – </a:t>
            </a:r>
            <a:r>
              <a:rPr lang="en-US" dirty="0">
                <a:solidFill>
                  <a:schemeClr val="accent2"/>
                </a:solidFill>
              </a:rPr>
              <a:t>PANDAS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1"/>
            <a:ext cx="6339259" cy="1765176"/>
          </a:xfrm>
        </p:spPr>
        <p:txBody>
          <a:bodyPr>
            <a:normAutofit fontScale="25000" lnSpcReduction="20000"/>
          </a:bodyPr>
          <a:lstStyle/>
          <a:p>
            <a:pPr lvl="1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Context: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The SpaceX dataset contains several Space X  launch facilities, and each location is in the </a:t>
            </a:r>
            <a:r>
              <a:rPr lang="en-GB" sz="1400" dirty="0">
                <a:solidFill>
                  <a:srgbClr val="61AFEF"/>
                </a:solidFill>
                <a:latin typeface="Consolas" panose="020B0609020204030204" pitchFamily="49" charset="0"/>
              </a:rPr>
              <a:t>LaunchSite</a:t>
            </a:r>
            <a:r>
              <a:rPr lang="en-GB" sz="1400" dirty="0">
                <a:solidFill>
                  <a:schemeClr val="bg1"/>
                </a:solidFill>
              </a:rPr>
              <a:t> column.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Each launch aims to a dedicated orbit, and some of the common orbit types are shown in the figure below. The orbit type is in the </a:t>
            </a:r>
            <a:r>
              <a:rPr lang="en-GB" sz="1400" dirty="0">
                <a:solidFill>
                  <a:srgbClr val="61AFEF"/>
                </a:solidFill>
                <a:latin typeface="Consolas" panose="020B0609020204030204" pitchFamily="49" charset="0"/>
              </a:rPr>
              <a:t>Orbit</a:t>
            </a:r>
            <a:r>
              <a:rPr lang="en-GB" sz="1400" dirty="0"/>
              <a:t> column.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400" dirty="0"/>
          </a:p>
          <a:p>
            <a:pPr lvl="1" indent="0">
              <a:buNone/>
            </a:pPr>
            <a:r>
              <a:rPr lang="en-GB" sz="1600" dirty="0"/>
              <a:t>Initial Data Exploration: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Using the </a:t>
            </a:r>
            <a:r>
              <a:rPr lang="en-GB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.value_counts()</a:t>
            </a:r>
            <a:r>
              <a:rPr lang="en-GB" sz="1400" dirty="0"/>
              <a:t> method to determine the following:</a:t>
            </a:r>
          </a:p>
          <a:p>
            <a:pPr marL="520700" lvl="1" indent="-342900">
              <a:buFont typeface="+mj-lt"/>
              <a:buAutoNum type="arabicPeriod"/>
            </a:pPr>
            <a:r>
              <a:rPr lang="en-GB" sz="1200" dirty="0"/>
              <a:t>Number of launches on each site</a:t>
            </a:r>
          </a:p>
          <a:p>
            <a:pPr marL="520700" lvl="1" indent="-342900">
              <a:buFont typeface="+mj-lt"/>
              <a:buAutoNum type="arabicPeriod"/>
            </a:pPr>
            <a:r>
              <a:rPr lang="en-GB" sz="1200" dirty="0"/>
              <a:t>Number and occurrence of each orbit</a:t>
            </a:r>
          </a:p>
          <a:p>
            <a:pPr marL="520700" lvl="1" indent="-342900">
              <a:buFont typeface="+mj-lt"/>
              <a:buAutoNum type="arabicPeriod"/>
            </a:pPr>
            <a:r>
              <a:rPr lang="en-GB" sz="1200" dirty="0"/>
              <a:t>Number and occurrence of landing outcome per orbit 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200" dirty="0"/>
          </a:p>
          <a:p>
            <a:pPr lvl="2" indent="0">
              <a:buNone/>
            </a:pPr>
            <a:endParaRPr lang="en-GB" sz="11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EACE13-983B-4AA9-AF1D-0A7DDB3CF7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29" t="12200" r="13202" b="4851"/>
          <a:stretch/>
        </p:blipFill>
        <p:spPr>
          <a:xfrm>
            <a:off x="551384" y="2852936"/>
            <a:ext cx="2480184" cy="1765176"/>
          </a:xfrm>
          <a:prstGeom prst="roundRect">
            <a:avLst>
              <a:gd name="adj" fmla="val 233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C5F980-31E5-4580-9422-C5A526F73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807" y="349758"/>
            <a:ext cx="3010736" cy="12367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6D63F86-D0FD-4554-B688-B52D6F26C5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6069" y="1790816"/>
            <a:ext cx="2822211" cy="25904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FA7808-D5FF-4F87-9A51-4A6DD912A9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1807" y="4585609"/>
            <a:ext cx="3010737" cy="19736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E4E524EA-EA80-4A0C-9D92-2380D4F9BC81}"/>
              </a:ext>
            </a:extLst>
          </p:cNvPr>
          <p:cNvSpPr/>
          <p:nvPr/>
        </p:nvSpPr>
        <p:spPr>
          <a:xfrm>
            <a:off x="7824192" y="188640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6529085-605B-4B27-AD4D-35152471B00E}"/>
              </a:ext>
            </a:extLst>
          </p:cNvPr>
          <p:cNvSpPr/>
          <p:nvPr/>
        </p:nvSpPr>
        <p:spPr>
          <a:xfrm>
            <a:off x="7918454" y="1622215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C3E9F6F-F3FA-4E61-BD97-9A24F8205556}"/>
              </a:ext>
            </a:extLst>
          </p:cNvPr>
          <p:cNvSpPr/>
          <p:nvPr/>
        </p:nvSpPr>
        <p:spPr>
          <a:xfrm>
            <a:off x="7824192" y="4432455"/>
            <a:ext cx="315228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29FF44-11A7-4AC8-842C-90953009D05A}"/>
              </a:ext>
            </a:extLst>
          </p:cNvPr>
          <p:cNvSpPr txBox="1"/>
          <p:nvPr/>
        </p:nvSpPr>
        <p:spPr>
          <a:xfrm>
            <a:off x="11064552" y="6487452"/>
            <a:ext cx="8947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6"/>
              </a:rPr>
              <a:t>GitHub Link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90523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FA66-646B-42C0-A453-9C2949F7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MANIPULATION/WRANGLING – </a:t>
            </a:r>
            <a:r>
              <a:rPr lang="en-US" dirty="0">
                <a:solidFill>
                  <a:schemeClr val="accent2"/>
                </a:solidFill>
              </a:rPr>
              <a:t>PANDAS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4016-53BF-47E2-8C18-4CAA9DE4C1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7419379" cy="4951413"/>
          </a:xfrm>
        </p:spPr>
        <p:txBody>
          <a:bodyPr>
            <a:normAutofit fontScale="92500" lnSpcReduction="20000"/>
          </a:bodyPr>
          <a:lstStyle/>
          <a:p>
            <a:pPr lvl="1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Context: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The landing outcome is shown in the </a:t>
            </a:r>
            <a:r>
              <a:rPr lang="en-GB" sz="1400" dirty="0">
                <a:solidFill>
                  <a:srgbClr val="61AFEF"/>
                </a:solidFill>
                <a:latin typeface="Consolas" panose="020B0609020204030204" pitchFamily="49" charset="0"/>
              </a:rPr>
              <a:t>Outcome</a:t>
            </a:r>
            <a:r>
              <a:rPr lang="en-GB" sz="1400" dirty="0"/>
              <a:t> column: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True Ocean </a:t>
            </a:r>
            <a:r>
              <a:rPr lang="en-GB" sz="1200" dirty="0"/>
              <a:t>–  the mission outcome was successfully  landed to a specific region of the ocean 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False Ocean </a:t>
            </a:r>
            <a:r>
              <a:rPr lang="en-GB" sz="1200" dirty="0"/>
              <a:t>– the mission outcome was unsuccessfully landed to a specific region of the ocean. 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True RTLS </a:t>
            </a:r>
            <a:r>
              <a:rPr lang="en-GB" sz="1200" dirty="0"/>
              <a:t>–  the mission outcome was successfully  landed to a ground pad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False RTLS </a:t>
            </a:r>
            <a:r>
              <a:rPr lang="en-GB" sz="1200" dirty="0"/>
              <a:t>– the mission outcome was unsuccessfully landed to a ground pad.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True ASDS </a:t>
            </a:r>
            <a:r>
              <a:rPr lang="en-GB" sz="1200" dirty="0"/>
              <a:t>– the mission outcome was successfully  landed to a drone ship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False ASDS</a:t>
            </a:r>
            <a:r>
              <a:rPr lang="en-GB" sz="1200" dirty="0"/>
              <a:t> – the mission outcome was unsuccessfully landed to a drone ship. </a:t>
            </a:r>
          </a:p>
          <a:p>
            <a:pPr marL="520700" lvl="1" indent="-342900"/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None ASDS </a:t>
            </a:r>
            <a:r>
              <a:rPr lang="en-GB" sz="1200" dirty="0"/>
              <a:t>and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None None </a:t>
            </a:r>
            <a:r>
              <a:rPr lang="en-GB" sz="1200" dirty="0"/>
              <a:t>– these represent a failure to land.</a:t>
            </a:r>
          </a:p>
          <a:p>
            <a:pPr marL="520700" lvl="1" indent="-342900"/>
            <a:endParaRPr lang="en-GB" sz="1200" dirty="0"/>
          </a:p>
          <a:p>
            <a:pPr lvl="1" indent="0">
              <a:buNone/>
            </a:pPr>
            <a:r>
              <a:rPr lang="en-GB" sz="1600" dirty="0"/>
              <a:t>Data Wrangling: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To determine whether a booster will successfully land, it is best to have a binary column, i.e., where the value is 1 or 0, representing the success of the landing.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This is done by:</a:t>
            </a:r>
          </a:p>
          <a:p>
            <a:pPr marL="463550" lvl="1" indent="-285750">
              <a:buFont typeface="+mj-lt"/>
              <a:buAutoNum type="arabicPeriod"/>
            </a:pPr>
            <a:r>
              <a:rPr lang="en-GB" sz="1200" dirty="0"/>
              <a:t>Defining a set of unsuccessful (bad) outcomes,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bad_outcome</a:t>
            </a:r>
          </a:p>
          <a:p>
            <a:pPr marL="463550" lvl="1" indent="-285750">
              <a:buFont typeface="+mj-lt"/>
              <a:buAutoNum type="arabicPeriod"/>
            </a:pPr>
            <a:r>
              <a:rPr lang="en-GB" sz="1200" dirty="0"/>
              <a:t>Creating a list,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landing_class</a:t>
            </a:r>
            <a:r>
              <a:rPr lang="en-GB" sz="1200" dirty="0"/>
              <a:t>, where the element is 0 if the corresponding  row  in 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Outcome </a:t>
            </a:r>
            <a:r>
              <a:rPr lang="en-GB" sz="1200" dirty="0"/>
              <a:t>is in the set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bad_outcome</a:t>
            </a:r>
            <a:r>
              <a:rPr lang="en-GB" sz="1200" dirty="0"/>
              <a:t>, otherwise, it’s 1. </a:t>
            </a:r>
          </a:p>
          <a:p>
            <a:pPr marL="463550" lvl="1" indent="-285750">
              <a:buFont typeface="+mj-lt"/>
              <a:buAutoNum type="arabicPeriod"/>
            </a:pPr>
            <a:r>
              <a:rPr lang="en-GB" sz="1200" dirty="0"/>
              <a:t>Create a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Class</a:t>
            </a:r>
            <a:r>
              <a:rPr lang="en-GB" sz="1200" dirty="0"/>
              <a:t> column that  contains the values from the list </a:t>
            </a:r>
            <a:r>
              <a:rPr lang="en-GB" sz="1200" dirty="0">
                <a:solidFill>
                  <a:srgbClr val="61AFEF"/>
                </a:solidFill>
                <a:latin typeface="Consolas" panose="020B0609020204030204" pitchFamily="49" charset="0"/>
              </a:rPr>
              <a:t>landing_class </a:t>
            </a:r>
          </a:p>
          <a:p>
            <a:pPr marL="463550" lvl="1" indent="-285750">
              <a:buFont typeface="+mj-lt"/>
              <a:buAutoNum type="arabicPeriod"/>
            </a:pPr>
            <a:r>
              <a:rPr lang="en-GB" sz="1200" dirty="0"/>
              <a:t>Export the DataFrame as a .csv file.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3830511-C957-4952-AB09-8E969DBA7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2982" y="2792010"/>
            <a:ext cx="2653334" cy="19501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AD7F3D1-90B6-4134-8857-3B06F3ACD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276" y="5732928"/>
            <a:ext cx="3498746" cy="5831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175496B-53CE-4EE1-83CF-AF3B8527CA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9549" y="5143772"/>
            <a:ext cx="1800200" cy="1875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2ED9ABB-61DC-420D-BD60-52BFA3DF87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6200" y="1571840"/>
            <a:ext cx="4066898" cy="8185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accent1"/>
            </a:solidFill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1DF1107F-F74A-4304-8DE6-93916235A5B1}"/>
              </a:ext>
            </a:extLst>
          </p:cNvPr>
          <p:cNvSpPr/>
          <p:nvPr/>
        </p:nvSpPr>
        <p:spPr>
          <a:xfrm>
            <a:off x="7742008" y="1412776"/>
            <a:ext cx="302604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6093CA5-2EC8-4B34-A1C8-F0C4091F6EE7}"/>
              </a:ext>
            </a:extLst>
          </p:cNvPr>
          <p:cNvSpPr/>
          <p:nvPr/>
        </p:nvSpPr>
        <p:spPr>
          <a:xfrm>
            <a:off x="8451680" y="2632946"/>
            <a:ext cx="302604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02402AA-948A-4B29-B94D-F54509BA10EA}"/>
              </a:ext>
            </a:extLst>
          </p:cNvPr>
          <p:cNvSpPr/>
          <p:nvPr/>
        </p:nvSpPr>
        <p:spPr>
          <a:xfrm>
            <a:off x="8855275" y="4919405"/>
            <a:ext cx="302604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CE79089-D131-4132-9A95-62FAEED47BA8}"/>
              </a:ext>
            </a:extLst>
          </p:cNvPr>
          <p:cNvSpPr/>
          <p:nvPr/>
        </p:nvSpPr>
        <p:spPr>
          <a:xfrm>
            <a:off x="8028974" y="5573864"/>
            <a:ext cx="302604" cy="3181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0C5CC0C-B0DF-4DEE-9B5B-199178D8350C}"/>
              </a:ext>
            </a:extLst>
          </p:cNvPr>
          <p:cNvSpPr txBox="1"/>
          <p:nvPr/>
        </p:nvSpPr>
        <p:spPr>
          <a:xfrm>
            <a:off x="11064552" y="6487452"/>
            <a:ext cx="8947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6"/>
              </a:rPr>
              <a:t>GitHub Link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2245660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EE4P_STYLE_ID" val="c7af6dba-f870-40c6-a7fb-5991d73382cc"/>
  <p:tag name="EE4P_AGENDAWIZARD" val="&lt;ee4p&gt;&lt;layouts&gt;&lt;layout name=&quot;Capgemini Line White&quot; id=&quot;435_5&quot;&gt;&lt;standard&gt;&lt;textframe horizontalAnchor=&quot;1&quot; marginBottom=&quot;0&quot; marginLeft=&quot;0&quot; marginRight=&quot;0&quot; marginTop=&quot;0&quot; orientation=&quot;1&quot; verticalAnchor=&quot;1&quot; /&gt;&lt;font name=&quot;Ubuntu&quot; bold=&quot;0&quot; italic=&quot;0&quot; color=&quot;#000000&quot; /&gt;&lt;paragraphformat firstLineIndent=&quot;0&quot; leftIndent=&quot;0&quot; rightIndent=&quot;0&quot; lineRuleBefore=&quot;&quot; lineRuleWithin=&quot;&quot; lineRuleAfter=&quot;&quot; spaceBefore=&quot;&quot; spaceWithin=&quot;&quot; spaceAfter=&quot;&quot; /&gt;&lt;fill visible=&quot;0&quot; /&gt;&lt;line visible=&quot;0&quot; /&gt;&lt;bulletformat visible=&quot;0&quot; /&gt;&lt;shadow visible=&quot;0&quot; /&gt;&lt;/standard&gt;&lt;agenda name=&quot;New Agenda&quot; title=&quot;Agenda&quot; subtitle=&quot;&quot; sizingModeId=&quot;2&quot; fontSize=&quot;24&quot; fontSizeAuto=&quot;1&quot; startTime=&quot;540&quot; timeFormatId=&quot;2&quot; startItemNo=&quot;1&quot; createSingleAgendaSlide=&quot;1&quot; createSeparatingSlides=&quot;1&quot; createBackupSlide=&quot;1&quot; /&gt;&lt;columns&gt;&lt;column field=&quot;itemno&quot; label=&quot;No.&quot; checked=&quot;1&quot; leftSpacing=&quot;0&quot; rightSpacing=&quot;0&quot; dock=&quot;1&quot; fixedWidth=&quot;52&quot; /&gt;&lt;column field=&quot;topic&quot; label=&quot;Topic&quot; leftSpacing=&quot;10&quot; rightDistribute=&quot;1&quot; dock=&quot;1&quot; /&gt;&lt;column field=&quot;responsible&quot; label=&quot;Responsible&quot; visible=&quot;1&quot; checked=&quot;1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1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position left=&quot;32.07629&quot; top=&quot;139.5117&quot; width=&quot;657.3808&quot; height=&quot;368.6249&quot; /&gt;&lt;settings allowedSizingModeIds=&quot;1|2&quot; allowedFontSizes=&quot;8|9|10|10.5|11|12|14|16|18&quot; allowedTimeFormatIds=&quot;1|2|3&quot; slideLayout=&quot;11&quot; customLayoutName=&quot;Only Title&quot; customLayoutNameBackup=&quot;Only Title&quot; customLayoutIndex=&quot;&quot; showBreak=&quot;1&quot; singleAgendaSlideSelected=&quot;0&quot; backupSlideTitle=&quot;Backup: %agendaName%&quot; topMargin=&quot;0&quot; leftMargin=&quot;0&quot; allowedLevels=&quot;4&quot; itemNoFormats=&quot;{1:2}¦{1:2}.{2}¦{3:alphaLC}¦{3:alphaLC}.{4:alphaLC}&quot; /&gt;&lt;!-- Agenda item formats --&gt;&lt;cases&gt;&lt;case level=&quot;1&quot; selected=&quot;0&quot; break=&quot;0&quot; topMinSpacing=&quot;15&quot; topMaxSpacing=&quot;15&quot; bottomMinSpacing=&quot;0&quot; bottomMaxSpacing=&quot;0&quot;&gt;&lt;element field=&quot;itemno&quot; type=&quot;autoshape&quot; autoShapeType=&quot;1&quot;&gt;&lt;textframe marginLeft=&quot;0&quot; marginRight=&quot;0&quot; /&gt;&lt;paragraphformat alignment=&quot;1&quot; /&gt;&lt;font bold=&quot;1&quot; color=&quot;6&quot; /&gt;&lt;/element&gt;&lt;element field=&quot;topic&quot; type=&quot;autoshape&quot; autoShapeType=&quot;1&quot;&gt;&lt;paragraphformat alignment=&quot;1&quot; /&gt;&lt;textframe marginLeft=&quot;0&quot; /&gt;&lt;/element&gt;&lt;element field=&quot;responsible&quot; type=&quot;autoshape&quot; autoShapeType=&quot;1&quot;&gt;&lt;paragraphformat alignment=&quot;1&quot; /&gt;&lt;/element&gt;&lt;element field=&quot;freecolumn&quot; type=&quot;autoshape&quot; autoShapeType=&quot;1&quot;&gt;&lt;paragraphformat alignment=&quot;1&quot; /&gt;&lt;/element&gt;&lt;element field=&quot;timeslot&quot; type=&quot;autoshape&quot; autoShapeType=&quot;1&quot;&gt;&lt;paragraphformat alignment=&quot;3&quot; /&gt;&lt;/element&gt;&lt;element field=&quot;pageno&quot; type=&quot;autoshape&quot; autoShapeType=&quot;1&quot;&gt;&lt;paragraphformat alignment=&quot;3&quot; /&gt;&lt;/element&gt;&lt;/case&gt;&lt;case level=&quot;1&quot; selected=&quot;1&quot; break=&quot;0&quot; topMinSpacing=&quot;15&quot; topMaxSpacing=&quot;15&quot; bottomMinSpacing=&quot;0&quot; bottomMaxSpacing=&quot;0&quot;&gt;&lt;element type=&quot;line&quot; value=&quot;&quot;&gt;&lt;position left=&quot;0&quot; top=&quot;itemHeight+3*scale*fontScale&quot; width=&quot;agendaWidth&quot; height=&quot;0&quot; /&gt;&lt;line style=&quot;1&quot; dashStyle=&quot;1&quot; foreColor=&quot;6&quot; transparency=&quot;0&quot; visible=&quot;1&quot; weight=&quot;1&quot; /&gt;&lt;/element&gt;&lt;element type=&quot;line&quot; value=&quot;&quot;&gt;&lt;position left=&quot;0&quot; top=&quot;0&quot; width=&quot;agendaWidth&quot; height=&quot;0&quot; /&gt;&lt;line style=&quot;1&quot; dashStyle=&quot;1&quot; foreColor=&quot;6&quot; transparency=&quot;0&quot; visible=&quot;1&quot; weight=&quot;1&quot; /&gt;&lt;/element&gt;&lt;element field=&quot;itemno&quot; type=&quot;autoshape&quot; autoShapeType=&quot;1&quot;&gt;&lt;textframe marginLeft=&quot;0&quot; marginRight=&quot;0&quot; /&gt;&lt;paragraphformat alignment=&quot;1&quot; /&gt;&lt;font bold=&quot;1&quot; color=&quot;6&quot; /&gt;&lt;/element&gt;&lt;element field=&quot;topic&quot; type=&quot;autoshape&quot; autoShapeType=&quot;1&quot;&gt;&lt;paragraphformat alignment=&quot;1&quot; /&gt;&lt;textframe marginLeft=&quot;0&quot; /&gt;&lt;/element&gt;&lt;element field=&quot;responsible&quot; type=&quot;autoshape&quot; autoShapeType=&quot;1&quot;&gt;&lt;paragraphformat alignment=&quot;1&quot; /&gt;&lt;/element&gt;&lt;element field=&quot;freecolumn&quot; type=&quot;autoshape&quot; autoShapeType=&quot;1&quot;&gt;&lt;paragraphformat alignment=&quot;1&quot; /&gt;&lt;/element&gt;&lt;element field=&quot;timeslot&quot; type=&quot;autoshape&quot; autoShapeType=&quot;1&quot;&gt;&lt;paragraphformat alignment=&quot;3&quot; /&gt;&lt;/element&gt;&lt;element field=&quot;pageno&quot; type=&quot;autoshape&quot; autoShapeType=&quot;1&quot;&gt;&lt;paragraphformat alignment=&quot;3&quot; /&gt;&lt;/element&gt;&lt;/case&gt;&lt;case level=&quot;2&quot; selected=&quot;0&quot; break=&quot;0&quot; topMinSpacing=&quot;15&quot; topMaxSpacing=&quot;15&quot; bottomMinSpacing=&quot;0&quot; bottomMaxSpacing=&quot;0&quot;&gt;&lt;element field=&quot;itemno&quot; type=&quot;autoshape&quot; autoShapeType=&quot;1&quot; indent=&quot;(level-1)*(itemNoWidth+topicLeftSpacing) &quot; indentType=&quot;1&quot;&gt;&lt;textframe marginLeft=&quot;0&quot; marginRight=&quot;0&quot; /&gt;&lt;paragraphformat alignment=&quot;1&quot; /&gt;&lt;font bold=&quot;1&quot; color=&quot;6&quot; /&gt;&lt;/element&gt;&lt;element field=&quot;topic&quot; type=&quot;autoshape&quot; autoShapeType=&quot;1&quot; indent=&quot;(level-1)*(itemNoWidth+topicLeftSpacing) &quot; indentType=&quot;2&quot;&gt;&lt;paragraphformat alignment=&quot;1&quot; /&gt;&lt;textframe marginLeft=&quot;0&quot; /&gt;&lt;/element&gt;&lt;element field=&quot;responsible&quot; type=&quot;autoshape&quot; autoShapeType=&quot;1&quot; indent=&quot;(level-1)*(itemNoWidth+topicLeftSpacing) &quot; indentType=&quot;1&quot;&gt;&lt;paragraphformat alignment=&quot;1&quot; /&gt;&lt;/element&gt;&lt;element field=&quot;freecolumn&quot; type=&quot;autoshape&quot; autoShapeType=&quot;1&quot; indent=&quot;(level-1)*(itemNoWidth+topicLeftSpacing) &quot; indentType=&quot;1&quot;&gt;&lt;paragraphformat alignment=&quot;1&quot; /&gt;&lt;/element&gt;&lt;element field=&quot;timeslot&quot; type=&quot;autoshape&quot; autoShapeType=&quot;1&quot;&gt;&lt;paragraphformat alignment=&quot;3&quot; /&gt;&lt;/element&gt;&lt;element field=&quot;pageno&quot; type=&quot;autoshape&quot; autoShapeType=&quot;1&quot;&gt;&lt;paragraphformat alignment=&quot;3&quot; /&gt;&lt;/element&gt;&lt;/case&gt;&lt;case level=&quot;2&quot; selected=&quot;1&quot; break=&quot;0&quot; topMinSpacing=&quot;15&quot; topMaxSpacing=&quot;15&quot; bottomMinSpacing=&quot;0&quot; bottomMaxSpacing=&quot;0&quot;&gt;&lt;element type=&quot;line&quot; value=&quot;&quot;&gt;&lt;position left=&quot;0&quot; top=&quot;itemHeight+3*scale*fontScale&quot; width=&quot;agendaWidth&quot; height=&quot;0&quot; /&gt;&lt;line style=&quot;1&quot; dashStyle=&quot;1&quot; foreColor=&quot;6&quot; transparency=&quot;0&quot; visible=&quot;1&quot; weight=&quot;1&quot; /&gt;&lt;/element&gt;&lt;element type=&quot;line&quot; value=&quot;&quot;&gt;&lt;position left=&quot;0&quot; top=&quot;0&quot; width=&quot;agendaWidth&quot; height=&quot;0&quot; /&gt;&lt;line style=&quot;1&quot; dashStyle=&quot;1&quot; foreColor=&quot;6&quot; transparency=&quot;0&quot; visible=&quot;1&quot; weight=&quot;1&quot; /&gt;&lt;/element&gt;&lt;element field=&quot;itemno&quot; type=&quot;autoshape&quot; autoShapeType=&quot;1&quot; indent=&quot;(level-1)*(itemNoWidth+topicLeftSpacing) &quot; indentType=&quot;1&quot;&gt;&lt;textframe marginLeft=&quot;0&quot; marginRight=&quot;0&quot; /&gt;&lt;paragraphformat alignment=&quot;1&quot; /&gt;&lt;font bold=&quot;1&quot; color=&quot;6&quot; /&gt;&lt;/element&gt;&lt;element field=&quot;topic&quot; type=&quot;autoshape&quot; autoShapeType=&quot;1&quot; indent=&quot;(level-1)*(itemNoWidth+topicLeftSpacing) &quot; indentType=&quot;2&quot;&gt;&lt;paragraphformat alignment=&quot;1&quot; /&gt;&lt;textframe marginLeft=&quot;0&quot; /&gt;&lt;/element&gt;&lt;element field=&quot;responsible&quot; type=&quot;autoshape&quot; autoShapeType=&quot;1&quot; indent=&quot;(level-1)*(itemNoWidth+topicLeftSpacing) &quot; indentType=&quot;1&quot;&gt;&lt;paragraphformat alignment=&quot;1&quot; /&gt;&lt;/element&gt;&lt;element field=&quot;freecolumn&quot; type=&quot;autoshape&quot; autoShapeType=&quot;1&quot; indent=&quot;(level-1)*(itemNoWidth+topicLeftSpacing) &quot; indentType=&quot;1&quot;&gt;&lt;paragraphformat alignment=&quot;1&quot; /&gt;&lt;/element&gt;&lt;element field=&quot;timeslot&quot; type=&quot;autoshape&quot; autoShapeType=&quot;1&quot;&gt;&lt;paragraphformat alignment=&quot;3&quot; /&gt;&lt;/element&gt;&lt;element field=&quot;pageno&quot; type=&quot;autoshape&quot; autoShapeType=&quot;1&quot;&gt;&lt;paragraphformat alignment=&quot;3&quot; /&gt;&lt;/element&gt;&lt;/case&gt;&lt;case level=&quot;1&quot; selected=&quot;0&quot; break=&quot;1&quot; topMinSpacing=&quot;15&quot; topMaxSpacing=&quot;15&quot; bottomMinSpacing=&quot;0&quot; bottomMaxSpacing=&quot;0&quot;&gt;&lt;element field=&quot;topic&quot; type=&quot;autoshape&quot; autoShapeType=&quot;1&quot; indent=&quot;(level-1)*(itemNoWidth+topicLeftSpacing) &quot; indentType=&quot;2&quot;&gt;&lt;paragraphformat alignment=&quot;1&quot; /&gt;&lt;font italic=&quot;1&quot; /&gt;&lt;/element&gt;&lt;element field=&quot;responsible&quot; type=&quot;autoshape&quot; autoShapeType=&quot;1&quot; indent=&quot;(level-1)*(itemNoWidth+topicLeftSpacing) &quot; indentType=&quot;1&quot;&gt;&lt;paragraphformat alignment=&quot;1&quot; /&gt;&lt;font italic=&quot;1&quot; /&gt;&lt;/element&gt;&lt;element field=&quot;freecolumn&quot; type=&quot;autoshape&quot; autoShapeType=&quot;1&quot; indent=&quot;(level-1)*(itemNoWidth+topicLeftSpacing) &quot; indentType=&quot;1&quot;&gt;&lt;paragraphformat alignment=&quot;1&quot; /&gt;&lt;font italic=&quot;1&quot; /&gt;&lt;/element&gt;&lt;element field=&quot;timeslot&quot; type=&quot;autoshape&quot; autoShapeType=&quot;1&quot;&gt;&lt;paragraphformat alignment=&quot;3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1&quot; selected=&quot;1&quot; break=&quot;1&quot; topMinSpacing=&quot;15&quot; topMaxSpacing=&quot;15&quot; bottomMinSpacing=&quot;0&quot; bottomMaxSpacing=&quot;0&quot;&gt;&lt;element type=&quot;line&quot; value=&quot;&quot;&gt;&lt;position left=&quot;0&quot; top=&quot;itemHeight+3*scale*fontScale&quot; width=&quot;agendaWidth&quot; height=&quot;0&quot; /&gt;&lt;line style=&quot;1&quot; dashStyle=&quot;1&quot; foreColor=&quot;6&quot; transparency=&quot;0&quot; visible=&quot;1&quot; weight=&quot;1&quot; /&gt;&lt;/element&gt;&lt;element type=&quot;line&quot; value=&quot;&quot;&gt;&lt;position left=&quot;0&quot; top=&quot;0&quot; width=&quot;agendaWidth&quot; height=&quot;0&quot; /&gt;&lt;line style=&quot;1&quot; dashStyle=&quot;1&quot; foreColor=&quot;6&quot; transparency=&quot;0&quot; visible=&quot;1&quot; weight=&quot;1&quot; /&gt;&lt;/element&gt;&lt;element field=&quot;topic&quot; type=&quot;autoshape&quot; autoShapeType=&quot;1&quot; indent=&quot;(level-1)*(itemNoWidth+topicLeftSpacing) &quot; indentType=&quot;2&quot;&gt;&lt;paragraphformat alignment=&quot;1&quot; /&gt;&lt;font italic=&quot;1&quot; /&gt;&lt;/element&gt;&lt;element field=&quot;responsible&quot; type=&quot;autoshape&quot; autoShapeType=&quot;1&quot; indent=&quot;(level-1)*(itemNoWidth+topicLeftSpacing) &quot; indentType=&quot;1&quot;&gt;&lt;paragraphformat alignment=&quot;1&quot; /&gt;&lt;font italic=&quot;1&quot; /&gt;&lt;/element&gt;&lt;element field=&quot;freecolumn&quot; type=&quot;autoshape&quot; autoShapeType=&quot;1&quot; indent=&quot;(level-1)*(itemNoWidth+topicLeftSpacing) &quot; indentType=&quot;1&quot;&gt;&lt;paragraphformat alignment=&quot;1&quot; /&gt;&lt;font italic=&quot;1&quot; /&gt;&lt;/element&gt;&lt;element field=&quot;timeslot&quot; type=&quot;autoshape&quot; autoShapeType=&quot;1&quot;&gt;&lt;paragraphformat alignment=&quot;3&quot; /&gt;&lt;font italic=&quot;1&quot; /&gt;&lt;/element&gt;&lt;element field=&quot;pageno&quot; type=&quot;autoshape&quot; autoShapeType=&quot;1&quot;&gt;&lt;paragraphformat alignment=&quot;3&quot; /&gt;&lt;font italic=&quot;1&quot; /&gt;&lt;/element&gt;&lt;/case&gt;&lt;/cases&gt;&lt;!-- Elements on slide independent of items --&gt;&lt;elements&gt;&lt;!--   &lt;element type=&quot;picture&quot; picture=&quot;image.png&quot; value=&quot;asdf&quot;  &gt;&#10;          &lt;position left=&quot;-278.9405&quot; top=&quot;-142.375&quot; width=&quot;457.6407&quot; height=&quot;540.0002&quot;/&gt;        &#10;        &lt;/element&gt;&#10;&#10;        &lt;element type=&quot;picture&quot; picture=&quot;BG_blue.png&quot; value=&quot;asdf&quot;  &gt;&#10;          &lt;position left=&quot;-278.9405&quot; top=&quot;-142.375&quot; width=&quot;960&quot; height=&quot;540&quot;/&gt;        &#10;        &lt;/element&gt; --&gt;&lt;/elements&gt;&lt;/layout&gt;&lt;/layouts&gt;&lt;contents&gt;&lt;agenda name=&quot;Outline&quot; title=&quot;Outline&quot; subtitle=&quot;&quot; sizingModeId=&quot;2&quot; fontSize=&quot;24&quot; fontSizeAuto=&quot;1&quot; startTime=&quot;540&quot; timeFormatId=&quot;2&quot; startItemNo=&quot;1&quot; createSingleAgendaSlide=&quot;1&quot; createSeparatingSlides=&quot;1&quot; createBackupSlide=&quot;1&quot; layoutId=&quot;435_5&quot; hideSeparatingSlides=&quot;0&quot; createSections=&quot;1&quot; singleSlideId=&quot;9a15118f-2457-4e4f-8d58-1bccb311b8bc&quot; backupSlideId=&quot;8fb936cb-0e6a-4b0c-a66f-de8e04eb4592&quot; backupSectionId=&quot;{91510ABB-4C7C-4297-81D7-A7AE193C2BCA}&quot;&gt;&lt;columns leftSpacing=&quot;0&quot; rightSpacing=&quot;0&quot;&gt;&lt;column field=&quot;itemno&quot; label=&quot;No.&quot; checked=&quot;1&quot; leftSpacing=&quot;0&quot; rightSpacing=&quot;0&quot; dock=&quot;1&quot; fixedWidth=&quot;52&quot; /&gt;&lt;column field=&quot;topic&quot; label=&quot;Topic&quot; leftSpacing=&quot;10&quot; rightDistribute=&quot;1&quot; dock=&quot;1&quot; rightSpacing=&quot;351.4262&quot; /&gt;&lt;column field=&quot;responsible&quot; label=&quot;Responsible&quot; visible=&quot;1&quot; checked=&quot;0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0&quot; leftSpacing=&quot;10&quot; rightSpacing=&quot;6&quot; dock=&quot;2&quot; /&gt;&lt;column field=&quot;pageno&quot; label=&quot;Page No.&quot; visible=&quot;1&quot; checked=&quot;1&quot; leftSpacing=&quot;10&quot; rightSpacing=&quot;6&quot; dock=&quot;2&quot; /&gt;&lt;/columns&gt;&lt;items&gt;&lt;item duration=&quot;30&quot; id=&quot;24437051-cf92-4038-9ed6-d3b77e272e8f&quot; parentId=&quot;&quot; level=&quot;1&quot; generateAgendaSlide=&quot;1&quot; showAgendaItem=&quot;1&quot; isBreak=&quot;0&quot; topic=&quot;Executive Summary&quot; agendaSlideId=&quot;146861f8-915e-4237-805b-a1c57fedc195&quot; sectionId=&quot;{40C38458-3B6B-447C-8E2F-CA87C9771756}&quot; /&gt;&lt;item duration=&quot;30&quot; id=&quot;cd49c929-de54-4ea8-b7cb-da89736391c6&quot; parentId=&quot;&quot; level=&quot;1&quot; generateAgendaSlide=&quot;1&quot; showAgendaItem=&quot;1&quot; isBreak=&quot;0&quot; topic=&quot;Introduction&quot; agendaSlideId=&quot;4dcf1c06-1359-4dee-82c9-16807f40fc36&quot; sectionId=&quot;{DD3E096C-4BB7-468B-A8F9-D8CE7C111367}&quot; /&gt;&lt;item duration=&quot;30&quot; id=&quot;1c02b369-7862-4320-8052-c478cfce6c1d&quot; parentId=&quot;&quot; level=&quot;1&quot; generateAgendaSlide=&quot;1&quot; showAgendaItem=&quot;1&quot; isBreak=&quot;0&quot; topic=&quot;Methodology&quot; agendaSlideId=&quot;76c302db-66a8-4a9b-9234-fa18cbc2c64e&quot; sectionId=&quot;{C297DFD6-C800-4BD1-8587-0C3AA048A953}&quot; /&gt;&lt;item duration=&quot;30&quot; id=&quot;fa43df40-8d47-485b-bca9-6cefb4c0cbed&quot; parentId=&quot;&quot; level=&quot;1&quot; generateAgendaSlide=&quot;1&quot; showAgendaItem=&quot;1&quot; isBreak=&quot;0&quot; topic=&quot;Results&quot; agendaSlideId=&quot;f262cb05-8f5f-4f6d-9a87-8fa499be5a9e&quot; sectionId=&quot;{7EB43C17-7B95-40CC-B07E-ACE53397B75A}&quot; /&gt;&lt;item duration=&quot;30&quot; id=&quot;1bcbdd36-477f-4881-ac1b-04df6e70366d&quot; parentId=&quot;&quot; level=&quot;1&quot; generateAgendaSlide=&quot;1&quot; showAgendaItem=&quot;1&quot; isBreak=&quot;0&quot; topic=&quot;Conclusion&quot; agendaSlideId=&quot;5044af6b-4938-4d75-a0e9-47a5bdafd29b&quot; sectionId=&quot;{5CF66A29-A6D5-466D-843F-754F7392E497}&quot; /&gt;&lt;item duration=&quot;30&quot; id=&quot;fa3c7689-6df6-443c-9aa1-1b30b15e20ad&quot; parentId=&quot;&quot; level=&quot;1&quot; generateAgendaSlide=&quot;1&quot; showAgendaItem=&quot;1&quot; isBreak=&quot;0&quot; topic=&quot;Appendix&quot; agendaSlideId=&quot;5bbaebe8-0d04-4666-8c7a-4849855572b9&quot; sectionId=&quot;{F3055773-E776-427D-86F7-B157A60B85D7}&quot; /&gt;&lt;/items&gt;&lt;/agenda&gt;&lt;/contents&gt;&lt;/ee4p&gt;"/>
  <p:tag name="EE4P_AGENDAWIZARD_UPDATEPAGENUMBERS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76c302db-66a8-4a9b-9234-fa18cbc2c64e_ItemNo"/>
  <p:tag name="EE4P_AGENDAWIZARD_CONTENT" val="/03"/>
  <p:tag name="EE4P_AGENDAWIZARD_PROPERTIES" val="32.0763/227.6743/52/29.0812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4dcf1c06-1359-4dee-82c9-16807f40fc36_Topic"/>
  <p:tag name="EE4P_AGENDAWIZARD_CONTENT" val="/Introduction"/>
  <p:tag name="EE4P_AGENDAWIZARD_PROPERTIES" val="94.0763/183.593/214.3228/29.0812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4dcf1c06-1359-4dee-82c9-16807f40fc36_ItemNo"/>
  <p:tag name="EE4P_AGENDAWIZARD_CONTENT" val="/02"/>
  <p:tag name="EE4P_AGENDAWIZARD_PROPERTIES" val="32.0763/183.593/52/29.0812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146861f8-915e-4237-805b-a1c57fedc195_Topic"/>
  <p:tag name="EE4P_AGENDAWIZARD_CONTENT" val="/Executive Summary"/>
  <p:tag name="EE4P_AGENDAWIZARD_PROPERTIES" val="94.0763/139.5117/214.3228/29.0812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146861f8-915e-4237-805b-a1c57fedc195_ItemNo"/>
  <p:tag name="EE4P_AGENDAWIZARD_CONTENT" val="/01"/>
  <p:tag name="EE4P_AGENDAWIZARD_PROPERTIES" val="32.0763/139.5117/52/29.0812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titl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LIDEID" val="9a15118f-2457-4e4f-8d58-1bccb311b8b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bbaebe8-0d04-4666-8c7a-4849855572b9_Topic"/>
  <p:tag name="EE4P_AGENDAWIZARD_CONTENT" val="/Appendix"/>
  <p:tag name="EE4P_AGENDAWIZARD_PROPERTIES" val="94.0763/359.918/214.3228/29.0812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bbaebe8-0d04-4666-8c7a-4849855572b9_ItemNo"/>
  <p:tag name="EE4P_AGENDAWIZARD_CONTENT" val="/06"/>
  <p:tag name="EE4P_AGENDAWIZARD_PROPERTIES" val="32.0763/359.918/52/29.0812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044af6b-4938-4d75-a0e9-47a5bdafd29b_Topic"/>
  <p:tag name="EE4P_AGENDAWIZARD_CONTENT" val="/Conclusion"/>
  <p:tag name="EE4P_AGENDAWIZARD_PROPERTIES" val="94.0763/315.8368/214.3228/29.0812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044af6b-4938-4d75-a0e9-47a5bdafd29b_ItemNo"/>
  <p:tag name="EE4P_AGENDAWIZARD_CONTENT" val="/05"/>
  <p:tag name="EE4P_AGENDAWIZARD_PROPERTIES" val="32.0763/315.8368/52/29.0812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f262cb05-8f5f-4f6d-9a87-8fa499be5a9e_Topic"/>
  <p:tag name="EE4P_AGENDAWIZARD_CONTENT" val="/Results"/>
  <p:tag name="EE4P_AGENDAWIZARD_PROPERTIES" val="94.0763/271.7555/214.3228/29.0812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f262cb05-8f5f-4f6d-9a87-8fa499be5a9e_ItemNo"/>
  <p:tag name="EE4P_AGENDAWIZARD_CONTENT" val="/04"/>
  <p:tag name="EE4P_AGENDAWIZARD_PROPERTIES" val="32.0763/271.7555/52/29.0812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76c302db-66a8-4a9b-9234-fa18cbc2c64e_Topic"/>
  <p:tag name="EE4P_AGENDAWIZARD_CONTENT" val="/Methodology"/>
  <p:tag name="EE4P_AGENDAWIZARD_PROPERTIES" val="94.0763/227.6743/214.3228/29.0812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o Office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1EE8B34568B7041A5F0B3041B85A64D" ma:contentTypeVersion="6" ma:contentTypeDescription="Ein neues Dokument erstellen." ma:contentTypeScope="" ma:versionID="4f15cb04483d8cdde5a31f03fe037d95">
  <xsd:schema xmlns:xsd="http://www.w3.org/2001/XMLSchema" xmlns:xs="http://www.w3.org/2001/XMLSchema" xmlns:p="http://schemas.microsoft.com/office/2006/metadata/properties" xmlns:ns2="31fa4da7-ec37-47f4-9a31-fa58fa1a2f22" targetNamespace="http://schemas.microsoft.com/office/2006/metadata/properties" ma:root="true" ma:fieldsID="9cb0a70540941e5ce692e7bf753c2bc9" ns2:_="">
    <xsd:import namespace="31fa4da7-ec37-47f4-9a31-fa58fa1a2f2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fa4da7-ec37-47f4-9a31-fa58fa1a2f2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B09ECE-D1C0-42A5-B69E-8C88764DB9F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65F6DA-EDFD-4C3F-B2EB-EDE359E124E2}">
  <ds:schemaRefs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85ebd0df-9687-47ef-b5a5-617eb7dd465e"/>
    <ds:schemaRef ds:uri="http://purl.org/dc/dcmitype/"/>
    <ds:schemaRef ds:uri="http://purl.org/dc/terms/"/>
    <ds:schemaRef ds:uri="http://schemas.microsoft.com/office/infopath/2007/PartnerControls"/>
    <ds:schemaRef ds:uri="866c9c41-2c2c-4d95-92e3-745332f5478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55B07D2-2E50-4EF8-86E4-1174F07A1F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1fa4da7-ec37-47f4-9a31-fa58fa1a2f2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31086</TotalTime>
  <Words>3758</Words>
  <Application>Microsoft Office PowerPoint</Application>
  <PresentationFormat>Panorámica</PresentationFormat>
  <Paragraphs>503</Paragraphs>
  <Slides>49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49</vt:i4>
      </vt:variant>
    </vt:vector>
  </HeadingPairs>
  <TitlesOfParts>
    <vt:vector size="57" baseType="lpstr">
      <vt:lpstr>Arial</vt:lpstr>
      <vt:lpstr>Cambria Math</vt:lpstr>
      <vt:lpstr>Century Gothic</vt:lpstr>
      <vt:lpstr>Consolas</vt:lpstr>
      <vt:lpstr>Ubuntu</vt:lpstr>
      <vt:lpstr>Verdana</vt:lpstr>
      <vt:lpstr>Wingdings 3</vt:lpstr>
      <vt:lpstr>Ion</vt:lpstr>
      <vt:lpstr>IBM Data Science Capstone Project</vt:lpstr>
      <vt:lpstr>OUTLINE</vt:lpstr>
      <vt:lpstr>EXECUTIVE SUMMARY</vt:lpstr>
      <vt:lpstr>METHODOLOGY SUMMARY</vt:lpstr>
      <vt:lpstr>METHODOLOGY SUMMARY</vt:lpstr>
      <vt:lpstr>DATA COLLECTION – space x REST api</vt:lpstr>
      <vt:lpstr>DATA COLLECTION – WEB SCRAPING</vt:lpstr>
      <vt:lpstr>DATA MANIPULATION/WRANGLING – PANDAS</vt:lpstr>
      <vt:lpstr>DATA MANIPULATION/WRANGLING – PANDAS</vt:lpstr>
      <vt:lpstr>Exploratory data analysis (eda) – visualization</vt:lpstr>
      <vt:lpstr>Exploratory data analysis (eda) – sql</vt:lpstr>
      <vt:lpstr>Geospatial analysis – folium</vt:lpstr>
      <vt:lpstr>Interactive dashboard – plotly dash</vt:lpstr>
      <vt:lpstr>Predictive Analysis - Classification</vt:lpstr>
      <vt:lpstr>results </vt:lpstr>
      <vt:lpstr>EDA - WITH VISUALIZATION</vt:lpstr>
      <vt:lpstr>Launch Site VS. FLIGHT NUMBER</vt:lpstr>
      <vt:lpstr>LAUNCH SITE vs. PAYLOAD MASS</vt:lpstr>
      <vt:lpstr>Success Rate vs. Orbit Type</vt:lpstr>
      <vt:lpstr>Orbit Type vs. flight number</vt:lpstr>
      <vt:lpstr>ORBIT TYPE VS. PAYLOAD MASS</vt:lpstr>
      <vt:lpstr>Launch Success Yearly Trend</vt:lpstr>
      <vt:lpstr>EDA - WITH SQL</vt:lpstr>
      <vt:lpstr>All Launch Site Names</vt:lpstr>
      <vt:lpstr>Launch Site Names Begin with 'CCA'</vt:lpstr>
      <vt:lpstr>Total Payload Mass</vt:lpstr>
      <vt:lpstr>Average Payload Mass by F9 v1.1</vt:lpstr>
      <vt:lpstr>FIRST SUCCESSFUL GROUND LANDING DATE</vt:lpstr>
      <vt:lpstr>Successful Drone Ship Landing with Payload between 4000 and 6000</vt:lpstr>
      <vt:lpstr>Total Number of Successful and Failure Mission Outcomes</vt:lpstr>
      <vt:lpstr>Boosters Carried Maximum Payload</vt:lpstr>
      <vt:lpstr>2015 Launch Records</vt:lpstr>
      <vt:lpstr>Rank Landing Outcomes Between 2010-06-04 and 2017-03-20</vt:lpstr>
      <vt:lpstr>LAUNCH SITES PROXIMITY ANALYSIS – FOLIUM INTERACTIVE MAP</vt:lpstr>
      <vt:lpstr>ALL LAUNCH SITES ON A MAP</vt:lpstr>
      <vt:lpstr>SUCCESS/FAILED LAUNCHES FOR EACH SITE</vt:lpstr>
      <vt:lpstr>PROXIMITY OF LAUNCH SITES TO OTHER POINTS OF INTEREST</vt:lpstr>
      <vt:lpstr>interactive dashboard  - Plotly Dash</vt:lpstr>
      <vt:lpstr>launch success count for all sites</vt:lpstr>
      <vt:lpstr>Pie chart for the launch site with highest launch success ratio</vt:lpstr>
      <vt:lpstr>Launch Outcome VS. Payload scatter plot for all sites</vt:lpstr>
      <vt:lpstr>PREDICTIVE ANALYSIS - CLASSIFICATION</vt:lpstr>
      <vt:lpstr>CLASSIFICATION ACCURACY</vt:lpstr>
      <vt:lpstr>Confusion Matrix</vt:lpstr>
      <vt:lpstr>CONCLUSIONS</vt:lpstr>
      <vt:lpstr>CONCLUSIONS</vt:lpstr>
      <vt:lpstr>APPENDIX</vt:lpstr>
      <vt:lpstr>DATA COLLECTION – space x REST api</vt:lpstr>
      <vt:lpstr>DATA COLLECTION – WEB SCRAPING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subject>Capgemini template</dc:subject>
  <dc:creator>Capgemini</dc:creator>
  <cp:lastModifiedBy>Elthon Daniel Rivas Cona</cp:lastModifiedBy>
  <cp:revision>72</cp:revision>
  <cp:lastPrinted>2000-01-01T00:00:00Z</cp:lastPrinted>
  <dcterms:created xsi:type="dcterms:W3CDTF">2022-01-15T17:28:45Z</dcterms:created>
  <dcterms:modified xsi:type="dcterms:W3CDTF">2023-06-05T21:41:15Z</dcterms:modified>
  <cp:category>Enter Data Classification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0x01010041EE8B34568B7041A5F0B3041B85A64D</vt:lpwstr>
  </property>
</Properties>
</file>

<file path=docProps/thumbnail.jpeg>
</file>